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8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F7_8A12B71F.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Lst>
  <p:notesMasterIdLst>
    <p:notesMasterId r:id="rId34"/>
  </p:notesMasterIdLst>
  <p:sldIdLst>
    <p:sldId id="288" r:id="rId4"/>
    <p:sldId id="481" r:id="rId5"/>
    <p:sldId id="259" r:id="rId6"/>
    <p:sldId id="462" r:id="rId7"/>
    <p:sldId id="485" r:id="rId8"/>
    <p:sldId id="466" r:id="rId9"/>
    <p:sldId id="264" r:id="rId10"/>
    <p:sldId id="487" r:id="rId11"/>
    <p:sldId id="297" r:id="rId12"/>
    <p:sldId id="494" r:id="rId13"/>
    <p:sldId id="513" r:id="rId14"/>
    <p:sldId id="478" r:id="rId15"/>
    <p:sldId id="450" r:id="rId16"/>
    <p:sldId id="511" r:id="rId17"/>
    <p:sldId id="456" r:id="rId18"/>
    <p:sldId id="458" r:id="rId19"/>
    <p:sldId id="455" r:id="rId20"/>
    <p:sldId id="505" r:id="rId21"/>
    <p:sldId id="460" r:id="rId22"/>
    <p:sldId id="461" r:id="rId23"/>
    <p:sldId id="280" r:id="rId24"/>
    <p:sldId id="472" r:id="rId25"/>
    <p:sldId id="503" r:id="rId26"/>
    <p:sldId id="504" r:id="rId27"/>
    <p:sldId id="496" r:id="rId28"/>
    <p:sldId id="284" r:id="rId29"/>
    <p:sldId id="285" r:id="rId30"/>
    <p:sldId id="510" r:id="rId31"/>
    <p:sldId id="471" r:id="rId32"/>
    <p:sldId id="509"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Liberation Mono" panose="02070409020205020404" pitchFamily="49"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A75FA0-00E0-825F-D568-3EEB5FB07F3F}" name="Lisette Slegers" initials="LS" userId="S::lisette.slegers@akm.services::c1e28dbc-7a49-4a12-9a5f-f75ed0221f52" providerId="AD"/>
  <p188:author id="{1B92ABBE-1456-BB0C-76B5-AFB12ADD80B3}" name="Ruth Raymond" initials="RDR" userId="Ruth Raymo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E4F70"/>
    <a:srgbClr val="5199BA"/>
    <a:srgbClr val="2F4F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0" autoAdjust="0"/>
    <p:restoredTop sz="62485" autoAdjust="0"/>
  </p:normalViewPr>
  <p:slideViewPr>
    <p:cSldViewPr snapToGrid="0" snapToObjects="1">
      <p:cViewPr varScale="1">
        <p:scale>
          <a:sx n="59" d="100"/>
          <a:sy n="59" d="100"/>
        </p:scale>
        <p:origin x="84" y="330"/>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notesViewPr>
    <p:cSldViewPr snapToGrid="0" snapToObjects="1">
      <p:cViewPr>
        <p:scale>
          <a:sx n="197" d="100"/>
          <a:sy n="197" d="100"/>
        </p:scale>
        <p:origin x="144" y="1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s>
</file>

<file path=ppt/comments/modernComment_118_0.xml><?xml version="1.0" encoding="utf-8"?>
<p188:cmLst xmlns:a="http://schemas.openxmlformats.org/drawingml/2006/main" xmlns:r="http://schemas.openxmlformats.org/officeDocument/2006/relationships" xmlns:p188="http://schemas.microsoft.com/office/powerpoint/2018/8/main">
  <p188:cm id="{CEF28CDB-61E7-1C41-93B7-296FFC5AB9EB}" authorId="{1B92ABBE-1456-BB0C-76B5-AFB12ADD80B3}" status="resolved" created="2023-02-24T15:00:23.733">
    <pc:sldMkLst xmlns:pc="http://schemas.microsoft.com/office/powerpoint/2013/main/command">
      <pc:docMk/>
      <pc:sldMk cId="0" sldId="280"/>
    </pc:sldMkLst>
    <p188:txBody>
      <a:bodyPr/>
      <a:lstStyle/>
      <a:p>
        <a:r>
          <a:rPr lang="en-US"/>
          <a:t>I have added some other lab analysis photo options, have a look, if you choose either of the two with the ladies, please crop the image to cut out the ladies and just get their arms/hands and the grain counting etc. The slide also notes refer to field collection cost etc and I am also uploading a couple of field sampling ones in case those are better</a:t>
        </a:r>
      </a:p>
    </p188:txBody>
  </p188:cm>
</p188:cmLst>
</file>

<file path=ppt/comments/modernComment_1F7_8A12B71F.xml><?xml version="1.0" encoding="utf-8"?>
<p188:cmLst xmlns:a="http://schemas.openxmlformats.org/drawingml/2006/main" xmlns:r="http://schemas.openxmlformats.org/officeDocument/2006/relationships" xmlns:p188="http://schemas.microsoft.com/office/powerpoint/2018/8/main">
  <p188:cm id="{27A178BC-A01D-2F45-9EE4-37FA08087021}" authorId="{1B92ABBE-1456-BB0C-76B5-AFB12ADD80B3}" status="resolved" created="2023-02-24T15:03:44.563">
    <ac:deMkLst xmlns:ac="http://schemas.microsoft.com/office/drawing/2013/main/command">
      <pc:docMk xmlns:pc="http://schemas.microsoft.com/office/powerpoint/2013/main/command"/>
      <pc:sldMk xmlns:pc="http://schemas.microsoft.com/office/powerpoint/2013/main/command" cId="2316482335" sldId="503"/>
      <ac:spMk id="218" creationId="{00000000-0000-0000-0000-000000000000}"/>
    </ac:deMkLst>
    <p188:txBody>
      <a:bodyPr/>
      <a:lstStyle/>
      <a:p>
        <a:r>
          <a:rPr lang="en-US"/>
          <a:t>See comment on Malabo set. If we do use this photo by Rwanda’s president, we need to make sure that we can@!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dirty="0">
                <a:solidFill>
                  <a:srgbClr val="333333"/>
                </a:solidFill>
                <a:latin typeface="Calibri"/>
              </a:rPr>
              <a:t>Cliquez pour déplacer la diapositive</a:t>
            </a:r>
          </a:p>
        </p:txBody>
      </p:sp>
      <p:sp>
        <p:nvSpPr>
          <p:cNvPr id="122"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Cliquez sur pour modifier le format des notes</a:t>
            </a:r>
          </a:p>
        </p:txBody>
      </p:sp>
      <p:sp>
        <p:nvSpPr>
          <p:cNvPr id="123"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dirty="0">
                <a:latin typeface="Times New Roman"/>
              </a:rPr>
              <a:t>&lt;b&gt;En-tête&gt;</a:t>
            </a:r>
          </a:p>
        </p:txBody>
      </p:sp>
      <p:sp>
        <p:nvSpPr>
          <p:cNvPr id="12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dirty="0">
                <a:latin typeface="Times New Roman"/>
              </a:rPr>
              <a:t>&lt;date/heure&gt;</a:t>
            </a:r>
          </a:p>
        </p:txBody>
      </p:sp>
      <p:sp>
        <p:nvSpPr>
          <p:cNvPr id="12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dirty="0">
                <a:latin typeface="Times New Roman"/>
              </a:rPr>
              <a:t>&lt;footer&gt;</a:t>
            </a:r>
          </a:p>
        </p:txBody>
      </p:sp>
      <p:sp>
        <p:nvSpPr>
          <p:cNvPr id="12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92A9552-139D-4AC5-80E0-237F158BDF0A}" type="slidenum">
              <a:rPr lang="en-GB" sz="1400" b="0" strike="noStrike" spc="-1">
                <a:latin typeface="Times New Roman"/>
              </a:rPr>
              <a:t>‹#›</a:t>
            </a:fld>
            <a:endParaRPr lang="en-GB" sz="1400" b="0" strike="noStrike" spc="-1" dirty="0">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a:t>
            </a:fld>
            <a:endParaRPr lang="en-GB" sz="1400" b="0" strike="noStrike" spc="-1" dirty="0">
              <a:latin typeface="Times New Roman"/>
            </a:endParaRPr>
          </a:p>
        </p:txBody>
      </p:sp>
    </p:spTree>
    <p:extLst>
      <p:ext uri="{BB962C8B-B14F-4D97-AF65-F5344CB8AC3E}">
        <p14:creationId xmlns:p14="http://schemas.microsoft.com/office/powerpoint/2010/main" val="344592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 </a:t>
            </a:r>
            <a:r>
              <a:rPr lang="en-US" sz="1800" dirty="0" err="1">
                <a:effectLst/>
                <a:latin typeface="Calibri" panose="020F0502020204030204" pitchFamily="34" charset="0"/>
                <a:ea typeface="Calibri" panose="020F0502020204030204" pitchFamily="34" charset="0"/>
                <a:cs typeface="Calibri" panose="020F0502020204030204" pitchFamily="34" charset="0"/>
              </a:rPr>
              <a:t>l’égard</a:t>
            </a:r>
            <a:r>
              <a:rPr lang="en-US" sz="1800" dirty="0">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effectLst/>
                <a:latin typeface="Calibri" panose="020F0502020204030204" pitchFamily="34" charset="0"/>
                <a:ea typeface="Calibri" panose="020F0502020204030204" pitchFamily="34" charset="0"/>
                <a:cs typeface="Calibri" panose="020F0502020204030204" pitchFamily="34" charset="0"/>
              </a:rPr>
              <a:t>pénuries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alimentaires</a:t>
            </a:r>
            <a:r>
              <a:rPr lang="en-US" sz="1800" dirty="0">
                <a:effectLst/>
                <a:latin typeface="Calibri" panose="020F0502020204030204" pitchFamily="34" charset="0"/>
                <a:ea typeface="Calibri" panose="020F0502020204030204" pitchFamily="34" charset="0"/>
                <a:cs typeface="Calibri" panose="020F0502020204030204" pitchFamily="34" charset="0"/>
              </a:rPr>
              <a:t>, la réduction des pertes peut être une </a:t>
            </a:r>
            <a:r>
              <a:rPr lang="en-US" sz="1800" dirty="0" err="1">
                <a:effectLst/>
                <a:latin typeface="Calibri" panose="020F0502020204030204" pitchFamily="34" charset="0"/>
                <a:ea typeface="Calibri" panose="020F0502020204030204" pitchFamily="34" charset="0"/>
                <a:cs typeface="Calibri" panose="020F0502020204030204" pitchFamily="34" charset="0"/>
              </a:rPr>
              <a:t>réponse</a:t>
            </a:r>
            <a:r>
              <a:rPr lang="en-US" sz="1800" dirty="0">
                <a:effectLst/>
                <a:latin typeface="Calibri" panose="020F0502020204030204" pitchFamily="34" charset="0"/>
                <a:ea typeface="Calibri" panose="020F0502020204030204" pitchFamily="34" charset="0"/>
                <a:cs typeface="Calibri" panose="020F0502020204030204" pitchFamily="34" charset="0"/>
              </a:rPr>
              <a:t> plus efficace en termes de </a:t>
            </a:r>
            <a:r>
              <a:rPr lang="en-US" sz="1800" dirty="0" err="1">
                <a:effectLst/>
                <a:latin typeface="Calibri" panose="020F0502020204030204" pitchFamily="34" charset="0"/>
                <a:ea typeface="Calibri" panose="020F0502020204030204" pitchFamily="34" charset="0"/>
                <a:cs typeface="Calibri" panose="020F0502020204030204" pitchFamily="34" charset="0"/>
              </a:rPr>
              <a:t>ressources</a:t>
            </a:r>
            <a:r>
              <a:rPr lang="en-US" sz="1800" dirty="0">
                <a:effectLst/>
                <a:latin typeface="Calibri" panose="020F0502020204030204" pitchFamily="34" charset="0"/>
                <a:ea typeface="Calibri" panose="020F0502020204030204" pitchFamily="34" charset="0"/>
                <a:cs typeface="Calibri" panose="020F0502020204030204" pitchFamily="34" charset="0"/>
              </a:rPr>
              <a:t> que l'augmentation de la production.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La réduction des pertes post-récolte peut contribuer à la sécurité alimentaire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rPr>
              <a:t>en</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améliorant</a:t>
            </a:r>
            <a:r>
              <a:rPr lang="en-US" sz="1800" dirty="0">
                <a:solidFill>
                  <a:srgbClr val="000000"/>
                </a:solidFill>
                <a:effectLst/>
                <a:latin typeface="Calibri" panose="020F0502020204030204" pitchFamily="34" charset="0"/>
                <a:ea typeface="Times New Roman" panose="02020603050405020304" pitchFamily="18" charset="0"/>
              </a:rPr>
              <a:t> de la productivité au niveau de l'exploitation ;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générant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revenus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ameliorant la qualité et la sécurité des produits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contribuant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la sécurité alimentaire et nutritionnelle des populations rurales et urbaines pauvres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augmentant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l'offre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de la qualité des denrées alimentaires disponibles pour les consommateurs et les marchés d'exportation potentiels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réduisant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émissions de gaz à effet de serre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augmentant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 rapport coût-bénéfice des investissements agricoles.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10</a:t>
            </a:fld>
            <a:endParaRPr lang="en-GB" sz="1400" b="0" strike="noStrike" spc="-1" dirty="0">
              <a:latin typeface="Times New Roman"/>
            </a:endParaRPr>
          </a:p>
        </p:txBody>
      </p:sp>
    </p:spTree>
    <p:extLst>
      <p:ext uri="{BB962C8B-B14F-4D97-AF65-F5344CB8AC3E}">
        <p14:creationId xmlns:p14="http://schemas.microsoft.com/office/powerpoint/2010/main" val="1505890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1955800"/>
            <a:ext cx="7124700" cy="4008438"/>
          </a:xfrm>
        </p:spPr>
      </p:sp>
      <p:sp>
        <p:nvSpPr>
          <p:cNvPr id="3" name="Notes Placeholder 2"/>
          <p:cNvSpPr>
            <a:spLocks noGrp="1"/>
          </p:cNvSpPr>
          <p:nvPr>
            <p:ph type="body" idx="1"/>
          </p:nvPr>
        </p:nvSpPr>
        <p:spPr>
          <a:xfrm>
            <a:off x="514700" y="3243370"/>
            <a:ext cx="6047640" cy="4065480"/>
          </a:xfrm>
        </p:spPr>
        <p:txBody>
          <a:bodyPr/>
          <a:lstStyle/>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En Afrique subsaharienne, les femmes jouent un rôle essentiel dans l'agriculture, en particulier dans les activités post-récolte telles que le séchage, le stockage, le nettoyage et la transformation des aliments.</a:t>
            </a:r>
          </a:p>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Les femmes décident de la quantité de la récolte à stocker et à vendre, en fonction des besoins de consommation de la famille, des installations de stockage, du prix du marché et du besoin immédiat en espèces. </a:t>
            </a:r>
          </a:p>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L'importance des femmes dans l'agriculture va certainement s'accroître à l'avenir, étant donné l'augmentation du nombre de ménages dirigés par des femmes dans la région entière. </a:t>
            </a:r>
          </a:p>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Pourtant, leur rôle est souvent ignoré dans les efforts visant à améliorer les performances des systèmes post-récolte.</a:t>
            </a:r>
          </a:p>
          <a:p>
            <a:pPr marL="342900" marR="0" lvl="0" indent="-342900">
              <a:spcBef>
                <a:spcPts val="0"/>
              </a:spcBef>
              <a:spcAft>
                <a:spcPts val="500"/>
              </a:spcAft>
              <a:buFont typeface="Symbol" pitchFamily="2" charset="2"/>
              <a:buChar char=""/>
            </a:pPr>
            <a:r>
              <a:rPr lang="fr-FR" sz="1800" b="0" i="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Les principales politiques liées aux pertes post-récolte ne mentionnent pas le rôle que les femmes pourraient jouer dans la réalisation des objectifs de réduction des pertes.</a:t>
            </a:r>
          </a:p>
          <a:p>
            <a:pPr marL="342900" marR="0" lvl="0" indent="-342900">
              <a:spcBef>
                <a:spcPts val="0"/>
              </a:spcBef>
              <a:spcAft>
                <a:spcPts val="500"/>
              </a:spcAft>
              <a:buFont typeface="Symbol" pitchFamily="2" charset="2"/>
              <a:buChar char=""/>
            </a:pPr>
            <a:r>
              <a:rPr lang="fr-FR" sz="2800" dirty="0"/>
              <a:t>Sur le terrain, les efforts de réduction des pertes post-récolte ont tendance à se concentrer sur des solutions technologiques auxquelles les femmes n'ont pas forcément l’accès ou les ressources. Les femmes font généralement face à plus de difficultés que les hommes pour accéder aux ressources productives et aux marchés. Elles n'ont pas toujours accès aux crédits et aux informations dont elles ont besoin pour mener leurs tâches efficacement. Les services de vulgarisation sont essentiels pour diffuser les nouvelles technologies et les bonnes pratiques, mais ils ne reconnaissent souvent pas que pour atteindre les agricultrices, il faut bien comprendre leurs besoins et leurs rôles spécifiques, leurs contraintes de temps et l'acceptabilité culturelle de l'interaction avec les agents de vulgarisation masculins.</a:t>
            </a:r>
            <a:br>
              <a:rPr lang="fr-FR" sz="2800" dirty="0"/>
            </a:br>
            <a:endParaRPr lang="en-US" sz="1800" dirty="0"/>
          </a:p>
        </p:txBody>
      </p:sp>
      <p:sp>
        <p:nvSpPr>
          <p:cNvPr id="4" name="Slide Number Placeholder 3"/>
          <p:cNvSpPr>
            <a:spLocks noGrp="1"/>
          </p:cNvSpPr>
          <p:nvPr>
            <p:ph type="sldNum"/>
          </p:nvPr>
        </p:nvSpPr>
        <p:spPr/>
        <p:txBody>
          <a:bodyPr/>
          <a:lstStyle/>
          <a:p>
            <a:pPr algn="r"/>
            <a:fld id="{992A9552-139D-4AC5-80E0-237F158BDF0A}" type="slidenum">
              <a:rPr lang="en-GB" sz="1200" b="0" strike="noStrike" spc="-1" smtClean="0">
                <a:latin typeface="Times New Roman"/>
              </a:rPr>
              <a:t>11</a:t>
            </a:fld>
            <a:endParaRPr lang="en-GB" sz="1200" b="0" strike="noStrike" spc="-1">
              <a:latin typeface="Times New Roman"/>
            </a:endParaRPr>
          </a:p>
        </p:txBody>
      </p:sp>
    </p:spTree>
    <p:extLst>
      <p:ext uri="{BB962C8B-B14F-4D97-AF65-F5344CB8AC3E}">
        <p14:creationId xmlns:p14="http://schemas.microsoft.com/office/powerpoint/2010/main" val="340925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Dans la déclaration de Malabo de 2014, les États membres de l'Union africaine se sont engagés à éliminer la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faim</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d'ici</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2025. Pour y parvenir, ils ont décidé de réduire de moitié les niveaux actuels de pertes post-récolte.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err="1">
                <a:solidFill>
                  <a:srgbClr val="000000"/>
                </a:solidFill>
                <a:effectLst/>
                <a:latin typeface="Calibri" panose="020F0502020204030204" pitchFamily="34" charset="0"/>
                <a:ea typeface="Times New Roman" panose="02020603050405020304" pitchFamily="18" charset="0"/>
              </a:rPr>
              <a:t>L'objectif</a:t>
            </a:r>
            <a:r>
              <a:rPr lang="en-US" sz="1800" b="0" dirty="0">
                <a:solidFill>
                  <a:srgbClr val="000000"/>
                </a:solidFill>
                <a:effectLst/>
                <a:latin typeface="Calibri" panose="020F0502020204030204" pitchFamily="34" charset="0"/>
                <a:ea typeface="Times New Roman" panose="02020603050405020304" pitchFamily="18" charset="0"/>
              </a:rPr>
              <a:t> de </a:t>
            </a:r>
            <a:r>
              <a:rPr lang="en-US" sz="1800" b="0" dirty="0" err="1">
                <a:solidFill>
                  <a:srgbClr val="000000"/>
                </a:solidFill>
                <a:effectLst/>
                <a:latin typeface="Calibri" panose="020F0502020204030204" pitchFamily="34" charset="0"/>
                <a:ea typeface="Times New Roman" panose="02020603050405020304" pitchFamily="18" charset="0"/>
              </a:rPr>
              <a:t>développement</a:t>
            </a:r>
            <a:r>
              <a:rPr lang="en-US" sz="1800" b="0" dirty="0">
                <a:solidFill>
                  <a:srgbClr val="000000"/>
                </a:solidFill>
                <a:effectLst/>
                <a:latin typeface="Calibri" panose="020F0502020204030204" pitchFamily="34" charset="0"/>
                <a:ea typeface="Times New Roman" panose="02020603050405020304" pitchFamily="18" charset="0"/>
              </a:rPr>
              <a:t> durable 12.3 (</a:t>
            </a:r>
            <a:r>
              <a:rPr lang="en-US" sz="1800" b="0" dirty="0" err="1">
                <a:solidFill>
                  <a:srgbClr val="000000"/>
                </a:solidFill>
                <a:effectLst/>
                <a:latin typeface="Calibri" panose="020F0502020204030204" pitchFamily="34" charset="0"/>
                <a:ea typeface="Times New Roman" panose="02020603050405020304" pitchFamily="18" charset="0"/>
              </a:rPr>
              <a:t>Établir</a:t>
            </a:r>
            <a:r>
              <a:rPr lang="en-US" sz="1800" b="0" dirty="0">
                <a:solidFill>
                  <a:srgbClr val="000000"/>
                </a:solidFill>
                <a:effectLst/>
                <a:latin typeface="Calibri" panose="020F0502020204030204" pitchFamily="34" charset="0"/>
                <a:ea typeface="Times New Roman" panose="02020603050405020304" pitchFamily="18" charset="0"/>
              </a:rPr>
              <a:t> des modes de consummation et de production durables) </a:t>
            </a:r>
            <a:r>
              <a:rPr lang="en-US" sz="1800" b="0" dirty="0" err="1">
                <a:solidFill>
                  <a:srgbClr val="000000"/>
                </a:solidFill>
                <a:effectLst/>
                <a:latin typeface="Calibri" panose="020F0502020204030204" pitchFamily="34" charset="0"/>
                <a:ea typeface="Times New Roman" panose="02020603050405020304" pitchFamily="18" charset="0"/>
              </a:rPr>
              <a:t>consiste</a:t>
            </a:r>
            <a:r>
              <a:rPr lang="en-US" sz="1800" b="0" dirty="0">
                <a:solidFill>
                  <a:srgbClr val="000000"/>
                </a:solidFill>
                <a:effectLst/>
                <a:latin typeface="Calibri" panose="020F0502020204030204" pitchFamily="34" charset="0"/>
                <a:ea typeface="Times New Roman" panose="02020603050405020304" pitchFamily="18" charset="0"/>
              </a:rPr>
              <a:t> à "</a:t>
            </a:r>
            <a:r>
              <a:rPr lang="en-US" sz="1800" b="0" dirty="0" err="1">
                <a:solidFill>
                  <a:srgbClr val="000000"/>
                </a:solidFill>
                <a:effectLst/>
                <a:latin typeface="Calibri" panose="020F0502020204030204" pitchFamily="34" charset="0"/>
                <a:ea typeface="Times New Roman" panose="02020603050405020304" pitchFamily="18" charset="0"/>
              </a:rPr>
              <a:t>d’ici</a:t>
            </a:r>
            <a:r>
              <a:rPr lang="en-US" sz="1800" b="0" dirty="0">
                <a:solidFill>
                  <a:srgbClr val="000000"/>
                </a:solidFill>
                <a:effectLst/>
                <a:latin typeface="Calibri" panose="020F0502020204030204" pitchFamily="34" charset="0"/>
                <a:ea typeface="Times New Roman" panose="02020603050405020304" pitchFamily="18" charset="0"/>
              </a:rPr>
              <a:t> à 2030, </a:t>
            </a:r>
            <a:r>
              <a:rPr lang="en-US" sz="1800" b="0" dirty="0" err="1">
                <a:solidFill>
                  <a:srgbClr val="000000"/>
                </a:solidFill>
                <a:effectLst/>
                <a:latin typeface="Calibri" panose="020F0502020204030204" pitchFamily="34" charset="0"/>
                <a:ea typeface="Times New Roman" panose="02020603050405020304" pitchFamily="18" charset="0"/>
              </a:rPr>
              <a:t>réduire</a:t>
            </a:r>
            <a:r>
              <a:rPr lang="en-US" sz="1800" b="0" dirty="0">
                <a:solidFill>
                  <a:srgbClr val="000000"/>
                </a:solidFill>
                <a:effectLst/>
                <a:latin typeface="Calibri" panose="020F0502020204030204" pitchFamily="34" charset="0"/>
                <a:ea typeface="Times New Roman" panose="02020603050405020304" pitchFamily="18" charset="0"/>
              </a:rPr>
              <a:t> de </a:t>
            </a:r>
            <a:r>
              <a:rPr lang="en-US" sz="1800" b="0" dirty="0" err="1">
                <a:solidFill>
                  <a:srgbClr val="000000"/>
                </a:solidFill>
                <a:effectLst/>
                <a:latin typeface="Calibri" panose="020F0502020204030204" pitchFamily="34" charset="0"/>
                <a:ea typeface="Times New Roman" panose="02020603050405020304" pitchFamily="18" charset="0"/>
              </a:rPr>
              <a:t>moitié</a:t>
            </a:r>
            <a:r>
              <a:rPr lang="en-US" sz="1800" b="0" dirty="0">
                <a:solidFill>
                  <a:srgbClr val="000000"/>
                </a:solidFill>
                <a:effectLst/>
                <a:latin typeface="Calibri" panose="020F0502020204030204" pitchFamily="34" charset="0"/>
                <a:ea typeface="Times New Roman" panose="02020603050405020304" pitchFamily="18" charset="0"/>
              </a:rPr>
              <a:t> à </a:t>
            </a:r>
            <a:r>
              <a:rPr lang="en-US" sz="1800" b="0" dirty="0" err="1">
                <a:solidFill>
                  <a:srgbClr val="000000"/>
                </a:solidFill>
                <a:effectLst/>
                <a:latin typeface="Calibri" panose="020F0502020204030204" pitchFamily="34" charset="0"/>
                <a:ea typeface="Times New Roman" panose="02020603050405020304" pitchFamily="18" charset="0"/>
              </a:rPr>
              <a:t>l’échelle</a:t>
            </a:r>
            <a:r>
              <a:rPr lang="en-US" sz="1800" b="0" dirty="0">
                <a:solidFill>
                  <a:srgbClr val="000000"/>
                </a:solidFill>
                <a:effectLst/>
                <a:latin typeface="Calibri" panose="020F0502020204030204" pitchFamily="34" charset="0"/>
                <a:ea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rPr>
              <a:t>mondiale</a:t>
            </a:r>
            <a:r>
              <a:rPr lang="en-US" sz="1800" b="0" dirty="0">
                <a:solidFill>
                  <a:srgbClr val="000000"/>
                </a:solidFill>
                <a:effectLst/>
                <a:latin typeface="Calibri" panose="020F0502020204030204" pitchFamily="34" charset="0"/>
                <a:ea typeface="Times New Roman" panose="02020603050405020304" pitchFamily="18" charset="0"/>
              </a:rPr>
              <a:t> le volume du </a:t>
            </a:r>
            <a:r>
              <a:rPr lang="en-US" sz="1800" b="0" dirty="0" err="1">
                <a:solidFill>
                  <a:srgbClr val="000000"/>
                </a:solidFill>
                <a:effectLst/>
                <a:latin typeface="Calibri" panose="020F0502020204030204" pitchFamily="34" charset="0"/>
                <a:ea typeface="Times New Roman" panose="02020603050405020304" pitchFamily="18" charset="0"/>
              </a:rPr>
              <a:t>gaspillage</a:t>
            </a:r>
            <a:r>
              <a:rPr lang="en-US" sz="1800" b="0" dirty="0">
                <a:solidFill>
                  <a:srgbClr val="000000"/>
                </a:solidFill>
                <a:effectLst/>
                <a:latin typeface="Calibri" panose="020F0502020204030204" pitchFamily="34" charset="0"/>
                <a:ea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rPr>
              <a:t>alimentaire</a:t>
            </a:r>
            <a:r>
              <a:rPr lang="en-US" sz="1800" b="0" dirty="0">
                <a:solidFill>
                  <a:srgbClr val="000000"/>
                </a:solidFill>
                <a:effectLst/>
                <a:latin typeface="Calibri" panose="020F0502020204030204" pitchFamily="34" charset="0"/>
                <a:ea typeface="Times New Roman" panose="02020603050405020304" pitchFamily="18" charset="0"/>
              </a:rPr>
              <a:t> par habitant au </a:t>
            </a:r>
            <a:r>
              <a:rPr lang="en-US" sz="1800" b="0" dirty="0" err="1">
                <a:solidFill>
                  <a:srgbClr val="000000"/>
                </a:solidFill>
                <a:effectLst/>
                <a:latin typeface="Calibri" panose="020F0502020204030204" pitchFamily="34" charset="0"/>
                <a:ea typeface="Times New Roman" panose="02020603050405020304" pitchFamily="18" charset="0"/>
              </a:rPr>
              <a:t>niveau</a:t>
            </a:r>
            <a:r>
              <a:rPr lang="en-US" sz="1800" b="0" dirty="0">
                <a:solidFill>
                  <a:srgbClr val="000000"/>
                </a:solidFill>
                <a:effectLst/>
                <a:latin typeface="Calibri" panose="020F0502020204030204" pitchFamily="34" charset="0"/>
                <a:ea typeface="Times New Roman" panose="02020603050405020304" pitchFamily="18" charset="0"/>
              </a:rPr>
              <a:t> de la distribution et de la </a:t>
            </a:r>
            <a:r>
              <a:rPr lang="en-US" sz="1800" b="0" dirty="0" err="1">
                <a:solidFill>
                  <a:srgbClr val="000000"/>
                </a:solidFill>
                <a:effectLst/>
                <a:latin typeface="Calibri" panose="020F0502020204030204" pitchFamily="34" charset="0"/>
                <a:ea typeface="Times New Roman" panose="02020603050405020304" pitchFamily="18" charset="0"/>
              </a:rPr>
              <a:t>consommation</a:t>
            </a:r>
            <a:r>
              <a:rPr lang="en-US" sz="1800" b="0" dirty="0">
                <a:solidFill>
                  <a:srgbClr val="000000"/>
                </a:solidFill>
                <a:effectLst/>
                <a:latin typeface="Calibri" panose="020F0502020204030204" pitchFamily="34" charset="0"/>
                <a:ea typeface="Times New Roman" panose="02020603050405020304" pitchFamily="18" charset="0"/>
              </a:rPr>
              <a:t>, et </a:t>
            </a:r>
            <a:r>
              <a:rPr lang="en-US" sz="1800" b="0" dirty="0" err="1">
                <a:solidFill>
                  <a:srgbClr val="000000"/>
                </a:solidFill>
                <a:effectLst/>
                <a:latin typeface="Calibri" panose="020F0502020204030204" pitchFamily="34" charset="0"/>
                <a:ea typeface="Times New Roman" panose="02020603050405020304" pitchFamily="18" charset="0"/>
              </a:rPr>
              <a:t>réduire</a:t>
            </a:r>
            <a:r>
              <a:rPr lang="en-US" sz="1800" b="0" dirty="0">
                <a:solidFill>
                  <a:srgbClr val="000000"/>
                </a:solidFill>
                <a:effectLst/>
                <a:latin typeface="Calibri" panose="020F0502020204030204" pitchFamily="34" charset="0"/>
                <a:ea typeface="Times New Roman" panose="02020603050405020304" pitchFamily="18" charset="0"/>
              </a:rPr>
              <a:t> les </a:t>
            </a:r>
            <a:r>
              <a:rPr lang="en-US" sz="1800" b="0" dirty="0" err="1">
                <a:solidFill>
                  <a:srgbClr val="000000"/>
                </a:solidFill>
                <a:effectLst/>
                <a:latin typeface="Calibri" panose="020F0502020204030204" pitchFamily="34" charset="0"/>
                <a:ea typeface="Times New Roman" panose="02020603050405020304" pitchFamily="18" charset="0"/>
              </a:rPr>
              <a:t>pertes</a:t>
            </a:r>
            <a:r>
              <a:rPr lang="en-US" sz="1800" b="0" dirty="0">
                <a:solidFill>
                  <a:srgbClr val="000000"/>
                </a:solidFill>
                <a:effectLst/>
                <a:latin typeface="Calibri" panose="020F0502020204030204" pitchFamily="34" charset="0"/>
                <a:ea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rPr>
              <a:t>alimentaires</a:t>
            </a:r>
            <a:r>
              <a:rPr lang="en-US" sz="1800" b="0" dirty="0">
                <a:solidFill>
                  <a:srgbClr val="000000"/>
                </a:solidFill>
                <a:effectLst/>
                <a:latin typeface="Calibri" panose="020F0502020204030204" pitchFamily="34" charset="0"/>
                <a:ea typeface="Times New Roman" panose="02020603050405020304" pitchFamily="18" charset="0"/>
              </a:rPr>
              <a:t> tout au long des </a:t>
            </a:r>
            <a:r>
              <a:rPr lang="en-US" sz="1800" b="0" dirty="0" err="1">
                <a:solidFill>
                  <a:srgbClr val="000000"/>
                </a:solidFill>
                <a:effectLst/>
                <a:latin typeface="Calibri" panose="020F0502020204030204" pitchFamily="34" charset="0"/>
                <a:ea typeface="Times New Roman" panose="02020603050405020304" pitchFamily="18" charset="0"/>
              </a:rPr>
              <a:t>chaînes</a:t>
            </a:r>
            <a:r>
              <a:rPr lang="en-US" sz="1800" b="0" dirty="0">
                <a:solidFill>
                  <a:srgbClr val="000000"/>
                </a:solidFill>
                <a:effectLst/>
                <a:latin typeface="Calibri" panose="020F0502020204030204" pitchFamily="34" charset="0"/>
                <a:ea typeface="Times New Roman" panose="02020603050405020304" pitchFamily="18" charset="0"/>
              </a:rPr>
              <a:t> de production et </a:t>
            </a:r>
            <a:r>
              <a:rPr lang="en-US" sz="1800" b="0" dirty="0" err="1">
                <a:solidFill>
                  <a:srgbClr val="000000"/>
                </a:solidFill>
                <a:effectLst/>
                <a:latin typeface="Calibri" panose="020F0502020204030204" pitchFamily="34" charset="0"/>
                <a:ea typeface="Times New Roman" panose="02020603050405020304" pitchFamily="18" charset="0"/>
              </a:rPr>
              <a:t>d'approvisionnement</a:t>
            </a:r>
            <a:r>
              <a:rPr lang="en-US" sz="1800" b="0" dirty="0">
                <a:solidFill>
                  <a:srgbClr val="000000"/>
                </a:solidFill>
                <a:effectLst/>
                <a:latin typeface="Calibri" panose="020F0502020204030204" pitchFamily="34" charset="0"/>
                <a:ea typeface="Times New Roman" panose="02020603050405020304" pitchFamily="18" charset="0"/>
              </a:rPr>
              <a:t>, y </a:t>
            </a:r>
            <a:r>
              <a:rPr lang="en-US" sz="1800" b="0" dirty="0" err="1">
                <a:solidFill>
                  <a:srgbClr val="000000"/>
                </a:solidFill>
                <a:effectLst/>
                <a:latin typeface="Calibri" panose="020F0502020204030204" pitchFamily="34" charset="0"/>
                <a:ea typeface="Times New Roman" panose="02020603050405020304" pitchFamily="18" charset="0"/>
              </a:rPr>
              <a:t>compris</a:t>
            </a:r>
            <a:r>
              <a:rPr lang="en-US" sz="1800" b="0" dirty="0">
                <a:solidFill>
                  <a:srgbClr val="000000"/>
                </a:solidFill>
                <a:effectLst/>
                <a:latin typeface="Calibri" panose="020F0502020204030204" pitchFamily="34" charset="0"/>
                <a:ea typeface="Times New Roman" panose="02020603050405020304" pitchFamily="18" charset="0"/>
              </a:rPr>
              <a:t> les </a:t>
            </a:r>
            <a:r>
              <a:rPr lang="en-US" sz="1800" b="0" dirty="0" err="1">
                <a:solidFill>
                  <a:srgbClr val="000000"/>
                </a:solidFill>
                <a:effectLst/>
                <a:latin typeface="Calibri" panose="020F0502020204030204" pitchFamily="34" charset="0"/>
                <a:ea typeface="Times New Roman" panose="02020603050405020304" pitchFamily="18" charset="0"/>
              </a:rPr>
              <a:t>pertes</a:t>
            </a:r>
            <a:r>
              <a:rPr lang="en-US" sz="1800" b="0" dirty="0">
                <a:solidFill>
                  <a:srgbClr val="000000"/>
                </a:solidFill>
                <a:effectLst/>
                <a:latin typeface="Calibri" panose="020F0502020204030204" pitchFamily="34" charset="0"/>
                <a:ea typeface="Times New Roman" panose="02020603050405020304" pitchFamily="18" charset="0"/>
              </a:rPr>
              <a:t> après </a:t>
            </a:r>
            <a:r>
              <a:rPr lang="en-US" sz="1800" b="0" dirty="0" err="1">
                <a:solidFill>
                  <a:srgbClr val="000000"/>
                </a:solidFill>
                <a:effectLst/>
                <a:latin typeface="Calibri" panose="020F0502020204030204" pitchFamily="34" charset="0"/>
                <a:ea typeface="Times New Roman" panose="02020603050405020304" pitchFamily="18" charset="0"/>
              </a:rPr>
              <a:t>récolte</a:t>
            </a:r>
            <a:r>
              <a:rPr lang="en-US" sz="1800" b="0" dirty="0">
                <a:solidFill>
                  <a:srgbClr val="000000"/>
                </a:solidFill>
                <a:effectLst/>
                <a:latin typeface="Calibri" panose="020F0502020204030204" pitchFamily="34"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err="1">
                <a:solidFill>
                  <a:srgbClr val="000000"/>
                </a:solidFill>
                <a:effectLst/>
                <a:latin typeface="Calibri" panose="020F0502020204030204" pitchFamily="34" charset="0"/>
                <a:ea typeface="Times New Roman" panose="02020603050405020304" pitchFamily="18" charset="0"/>
              </a:rPr>
              <a:t>Étant</a:t>
            </a:r>
            <a:r>
              <a:rPr lang="en-US" sz="1800" b="0" dirty="0">
                <a:solidFill>
                  <a:srgbClr val="000000"/>
                </a:solidFill>
                <a:effectLst/>
                <a:latin typeface="Calibri" panose="020F0502020204030204" pitchFamily="34" charset="0"/>
                <a:ea typeface="Times New Roman" panose="02020603050405020304" pitchFamily="18" charset="0"/>
              </a:rPr>
              <a:t> donné l'accent mis par APHLIS sur l'Afrique, soutenir les efforts des pays pour respecter leurs engagements relies à la déclaration de Malabo est un objectif clé. Je reviendrai sur ce point plus tard dans la présentation. </a:t>
            </a:r>
            <a:endParaRPr lang="en-US" sz="1800" b="1" dirty="0">
              <a:effectLst/>
              <a:latin typeface="Times New Roman" panose="02020603050405020304" pitchFamily="18" charset="0"/>
              <a:ea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12</a:t>
            </a:fld>
            <a:endParaRPr lang="en-GB" sz="1400" b="0" strike="noStrike" spc="-1" dirty="0">
              <a:latin typeface="Times New Roman"/>
            </a:endParaRPr>
          </a:p>
        </p:txBody>
      </p:sp>
    </p:spTree>
    <p:extLst>
      <p:ext uri="{BB962C8B-B14F-4D97-AF65-F5344CB8AC3E}">
        <p14:creationId xmlns:p14="http://schemas.microsoft.com/office/powerpoint/2010/main" val="4222573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données fiables sur le lieu, le moment, la manière et l'ampleur des pertes post-récolte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peuvent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guider les investissements dans des programmes de réduction des pertes et les programmes agricoles et nutritionnels en général. Ces données permettent aux donateurs et aux autres parties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prenantes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soutenir</a:t>
            </a:r>
            <a:r>
              <a:rPr lang="en-US" sz="1800" dirty="0">
                <a:effectLst/>
                <a:latin typeface="Calibri" panose="020F0502020204030204" pitchFamily="34" charset="0"/>
                <a:ea typeface="Calibri" panose="020F0502020204030204" pitchFamily="34" charset="0"/>
                <a:cs typeface="Times New Roman" panose="02020603050405020304" pitchFamily="18" charset="0"/>
              </a:rPr>
              <a:t> la formulation de la politique agricole ;</a:t>
            </a:r>
          </a:p>
          <a:p>
            <a:pPr marL="800100" marR="0" lvl="1" indent="-342900">
              <a:spcBef>
                <a:spcPts val="0"/>
              </a:spcBef>
              <a:spcAft>
                <a:spcPts val="0"/>
              </a:spcAft>
              <a:buFont typeface="Symbol"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d’identifier</a:t>
            </a:r>
            <a:r>
              <a:rPr lang="en-US" sz="1800" dirty="0">
                <a:effectLst/>
                <a:latin typeface="Calibri" panose="020F0502020204030204" pitchFamily="34" charset="0"/>
                <a:ea typeface="Calibri" panose="020F0502020204030204" pitchFamily="34" charset="0"/>
                <a:cs typeface="Times New Roman" panose="02020603050405020304" pitchFamily="18" charset="0"/>
              </a:rPr>
              <a:t> les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possibilités</a:t>
            </a:r>
            <a:r>
              <a:rPr lang="en-US" sz="1800" dirty="0">
                <a:effectLst/>
                <a:latin typeface="Calibri" panose="020F0502020204030204" pitchFamily="34" charset="0"/>
                <a:ea typeface="Calibri" panose="020F0502020204030204" pitchFamily="34" charset="0"/>
                <a:cs typeface="Times New Roman" panose="02020603050405020304" pitchFamily="18" charset="0"/>
              </a:rPr>
              <a:t> pour renforcer les chaînes de valeur ;</a:t>
            </a:r>
          </a:p>
          <a:p>
            <a:pPr marL="800100" marR="0" lvl="1" indent="-342900">
              <a:spcBef>
                <a:spcPts val="0"/>
              </a:spcBef>
              <a:spcAft>
                <a:spcPts val="0"/>
              </a:spcAft>
              <a:buFont typeface="Symbol"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d’orienter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leurs interventions vers les zones géographiques les plus touchées ou celles où l'impact ou l'efficacité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seront</a:t>
            </a:r>
            <a:r>
              <a:rPr lang="en-US" sz="1800" dirty="0">
                <a:effectLst/>
                <a:latin typeface="Calibri" panose="020F0502020204030204" pitchFamily="34" charset="0"/>
                <a:ea typeface="Calibri" panose="020F0502020204030204" pitchFamily="34" charset="0"/>
                <a:cs typeface="Times New Roman" panose="02020603050405020304" pitchFamily="18" charset="0"/>
              </a:rPr>
              <a:t> les plus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importants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p>
          <a:p>
            <a:pPr marL="800100" marR="0" lvl="1"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mieux</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estimer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l’approvisionnement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alimentaire dans des zones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particulières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(offre alimentaire = production - PHL) ; </a:t>
            </a:r>
          </a:p>
          <a:p>
            <a:pPr marL="800100" marR="0" lvl="1"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suivre</a:t>
            </a:r>
            <a:r>
              <a:rPr lang="en-US" sz="1800" dirty="0">
                <a:effectLst/>
                <a:latin typeface="Calibri" panose="020F0502020204030204" pitchFamily="34" charset="0"/>
                <a:ea typeface="Calibri" panose="020F0502020204030204" pitchFamily="34" charset="0"/>
                <a:cs typeface="Times New Roman" panose="02020603050405020304" pitchFamily="18" charset="0"/>
              </a:rPr>
              <a:t> et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d’évaluer</a:t>
            </a:r>
            <a:r>
              <a:rPr lang="en-US" sz="1800" dirty="0">
                <a:effectLst/>
                <a:latin typeface="Calibri" panose="020F0502020204030204" pitchFamily="34" charset="0"/>
                <a:ea typeface="Calibri" panose="020F0502020204030204" pitchFamily="34" charset="0"/>
                <a:cs typeface="Times New Roman" panose="02020603050405020304" pitchFamily="18" charset="0"/>
              </a:rPr>
              <a:t> les initiatives de réduction des pertes. </a:t>
            </a: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Toutefois, dans de nombreux pays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voie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développement, les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données fiables sur les pertes post-récolte sont rares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13</a:t>
            </a:fld>
            <a:endParaRPr lang="en-GB" sz="1400" b="0" strike="noStrike" spc="-1" dirty="0">
              <a:latin typeface="Times New Roman"/>
            </a:endParaRPr>
          </a:p>
        </p:txBody>
      </p:sp>
    </p:spTree>
    <p:extLst>
      <p:ext uri="{BB962C8B-B14F-4D97-AF65-F5344CB8AC3E}">
        <p14:creationId xmlns:p14="http://schemas.microsoft.com/office/powerpoint/2010/main" val="2729895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données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couramment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disponibles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souvent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hypothétiques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logique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les sources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d'information</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toujours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traçables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donc</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difficile,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voire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impossible, de juger de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leur</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exactitude et de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leur</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fiabilité</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Très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d'études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suivent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au long de la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chaîne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valeur</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entière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problèmes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temps,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d'espace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d'acteurs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coûts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gn="just">
              <a:lnSpc>
                <a:spcPct val="115000"/>
              </a:lnSpc>
              <a:spcBef>
                <a:spcPts val="0"/>
              </a:spcBef>
              <a:spcAft>
                <a:spcPts val="0"/>
              </a:spcAft>
              <a:buFont typeface="Symbol"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L'accent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été</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principalement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stockage et sur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céréales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particulier le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maïs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Moment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opportun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L'équipe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d'évaluation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 pas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toufours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être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place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lorsque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l'agriculteur</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décide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qu'il</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temps de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récolter</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sources de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données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parfois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fiables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les raisons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suivantes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prennent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rarement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compte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conditions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climatiques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possible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n’accordent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assez</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d’attention</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au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rôle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jouent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femmes et les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jeunes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dans les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acitivités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d’où</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manquerait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précieuses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partent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souvent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principe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que le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pourcentage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grains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endommagés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identique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au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pourcentage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utilisent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méthodes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d'échantillonnage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limitées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parfois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inadéquates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s’appuyant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donc</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parfois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des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extrêmes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n'indiquent</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l'échelle</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temps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schémas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consommation</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/vente par rapport aux </a:t>
            </a:r>
            <a:r>
              <a:rPr lang="en-GB"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stockage.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s'appuient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souvent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la perception des gens, qui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être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biaisée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volontairement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involontairement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conséquent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difficile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d'évaluer</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l'impact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productivité</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le bien-</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être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petits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exploitants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14</a:t>
            </a:fld>
            <a:endParaRPr lang="en-GB" sz="1400" b="0" strike="noStrike" spc="-1" dirty="0">
              <a:latin typeface="Times New Roman"/>
            </a:endParaRPr>
          </a:p>
        </p:txBody>
      </p:sp>
    </p:spTree>
    <p:extLst>
      <p:ext uri="{BB962C8B-B14F-4D97-AF65-F5344CB8AC3E}">
        <p14:creationId xmlns:p14="http://schemas.microsoft.com/office/powerpoint/2010/main" val="1211120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Le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système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d'information</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Africain</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sur les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pertes</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post-</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récolte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(APHLIS)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est</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la première initiative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internationale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de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collecte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d'analyse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et de diffusion de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données</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sur les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pertes</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post-</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récolte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en</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Afrique </a:t>
            </a:r>
            <a:r>
              <a:rPr lang="en-US" sz="16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subsaharienne</a:t>
            </a: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err="1">
                <a:effectLst/>
                <a:latin typeface="Calibri" panose="020F0502020204030204" pitchFamily="34" charset="0"/>
                <a:ea typeface="Calibri" panose="020F0502020204030204" pitchFamily="34" charset="0"/>
                <a:cs typeface="Calibri" panose="020F0502020204030204" pitchFamily="34" charset="0"/>
              </a:rPr>
              <a:t>S'appuyant</a:t>
            </a:r>
            <a:r>
              <a:rPr lang="en-US" sz="1600" dirty="0">
                <a:effectLst/>
                <a:latin typeface="Calibri" panose="020F0502020204030204" pitchFamily="34" charset="0"/>
                <a:ea typeface="Calibri" panose="020F0502020204030204" pitchFamily="34" charset="0"/>
                <a:cs typeface="Calibri" panose="020F0502020204030204" pitchFamily="34" charset="0"/>
              </a:rPr>
              <a:t> sur </a:t>
            </a:r>
            <a:r>
              <a:rPr lang="en-US" sz="1600" dirty="0" err="1">
                <a:effectLst/>
                <a:latin typeface="Calibri" panose="020F0502020204030204" pitchFamily="34" charset="0"/>
                <a:ea typeface="Calibri" panose="020F0502020204030204" pitchFamily="34" charset="0"/>
                <a:cs typeface="Calibri" panose="020F0502020204030204" pitchFamily="34" charset="0"/>
              </a:rPr>
              <a:t>une</a:t>
            </a:r>
            <a:r>
              <a:rPr lang="en-US" sz="1600" dirty="0">
                <a:effectLst/>
                <a:latin typeface="Calibri" panose="020F0502020204030204" pitchFamily="34" charset="0"/>
                <a:ea typeface="Calibri" panose="020F0502020204030204" pitchFamily="34" charset="0"/>
                <a:cs typeface="Calibri" panose="020F0502020204030204" pitchFamily="34" charset="0"/>
              </a:rPr>
              <a:t> expertise </a:t>
            </a:r>
            <a:r>
              <a:rPr lang="en-US" sz="1600" dirty="0" err="1">
                <a:effectLst/>
                <a:latin typeface="Calibri" panose="020F0502020204030204" pitchFamily="34" charset="0"/>
                <a:ea typeface="Calibri" panose="020F0502020204030204" pitchFamily="34" charset="0"/>
                <a:cs typeface="Calibri" panose="020F0502020204030204" pitchFamily="34" charset="0"/>
              </a:rPr>
              <a:t>en</a:t>
            </a:r>
            <a:r>
              <a:rPr lang="en-US" sz="1600" dirty="0">
                <a:effectLst/>
                <a:latin typeface="Calibri" panose="020F0502020204030204" pitchFamily="34" charset="0"/>
                <a:ea typeface="Calibri" panose="020F0502020204030204" pitchFamily="34" charset="0"/>
                <a:cs typeface="Calibri" panose="020F0502020204030204" pitchFamily="34" charset="0"/>
              </a:rPr>
              <a:t> matière de recherche </a:t>
            </a:r>
            <a:r>
              <a:rPr lang="en-US" sz="1600" dirty="0" err="1">
                <a:effectLst/>
                <a:latin typeface="Calibri" panose="020F0502020204030204" pitchFamily="34" charset="0"/>
                <a:ea typeface="Calibri" panose="020F0502020204030204" pitchFamily="34" charset="0"/>
                <a:cs typeface="Calibri" panose="020F0502020204030204" pitchFamily="34" charset="0"/>
              </a:rPr>
              <a:t>agricole</a:t>
            </a:r>
            <a:r>
              <a:rPr lang="en-US" sz="1600" dirty="0">
                <a:effectLst/>
                <a:latin typeface="Calibri" panose="020F0502020204030204" pitchFamily="34" charset="0"/>
                <a:ea typeface="Calibri" panose="020F0502020204030204" pitchFamily="34" charset="0"/>
                <a:cs typeface="Calibri" panose="020F0502020204030204" pitchFamily="34" charset="0"/>
              </a:rPr>
              <a:t>, de </a:t>
            </a:r>
            <a:r>
              <a:rPr lang="en-US" sz="1600" dirty="0" err="1">
                <a:effectLst/>
                <a:latin typeface="Calibri" panose="020F0502020204030204" pitchFamily="34" charset="0"/>
                <a:ea typeface="Calibri" panose="020F0502020204030204" pitchFamily="34" charset="0"/>
                <a:cs typeface="Calibri" panose="020F0502020204030204" pitchFamily="34" charset="0"/>
              </a:rPr>
              <a:t>développement</a:t>
            </a:r>
            <a:r>
              <a:rPr lang="en-US" sz="1600" dirty="0">
                <a:effectLst/>
                <a:latin typeface="Calibri" panose="020F0502020204030204" pitchFamily="34" charset="0"/>
                <a:ea typeface="Calibri" panose="020F0502020204030204" pitchFamily="34" charset="0"/>
                <a:cs typeface="Calibri" panose="020F0502020204030204" pitchFamily="34" charset="0"/>
              </a:rPr>
              <a:t> de la </a:t>
            </a:r>
            <a:r>
              <a:rPr lang="en-US" sz="1600" dirty="0" err="1">
                <a:effectLst/>
                <a:latin typeface="Calibri" panose="020F0502020204030204" pitchFamily="34" charset="0"/>
                <a:ea typeface="Calibri" panose="020F0502020204030204" pitchFamily="34" charset="0"/>
                <a:cs typeface="Calibri" panose="020F0502020204030204" pitchFamily="34" charset="0"/>
              </a:rPr>
              <a:t>chaîne</a:t>
            </a:r>
            <a:r>
              <a:rPr lang="en-US" sz="1600" dirty="0">
                <a:effectLst/>
                <a:latin typeface="Calibri" panose="020F0502020204030204" pitchFamily="34" charset="0"/>
                <a:ea typeface="Calibri" panose="020F0502020204030204" pitchFamily="34" charset="0"/>
                <a:cs typeface="Calibri" panose="020F0502020204030204" pitchFamily="34" charset="0"/>
              </a:rPr>
              <a:t> de </a:t>
            </a:r>
            <a:r>
              <a:rPr lang="en-US" sz="1600" dirty="0" err="1">
                <a:effectLst/>
                <a:latin typeface="Calibri" panose="020F0502020204030204" pitchFamily="34" charset="0"/>
                <a:ea typeface="Calibri" panose="020F0502020204030204" pitchFamily="34" charset="0"/>
                <a:cs typeface="Calibri" panose="020F0502020204030204" pitchFamily="34" charset="0"/>
              </a:rPr>
              <a:t>valeur</a:t>
            </a:r>
            <a:r>
              <a:rPr lang="en-US" sz="1600" dirty="0">
                <a:effectLst/>
                <a:latin typeface="Calibri" panose="020F0502020204030204" pitchFamily="34" charset="0"/>
                <a:ea typeface="Calibri" panose="020F0502020204030204" pitchFamily="34" charset="0"/>
                <a:cs typeface="Calibri" panose="020F0502020204030204" pitchFamily="34" charset="0"/>
              </a:rPr>
              <a:t>, de gestion post-</a:t>
            </a:r>
            <a:r>
              <a:rPr lang="en-US" sz="16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d'analyse</a:t>
            </a:r>
            <a:r>
              <a:rPr lang="en-US" sz="1600" dirty="0">
                <a:effectLst/>
                <a:latin typeface="Calibri" panose="020F0502020204030204" pitchFamily="34" charset="0"/>
                <a:ea typeface="Calibri" panose="020F0502020204030204" pitchFamily="34" charset="0"/>
                <a:cs typeface="Calibri" panose="020F0502020204030204" pitchFamily="34" charset="0"/>
              </a:rPr>
              <a:t> de la </a:t>
            </a:r>
            <a:r>
              <a:rPr lang="en-US" sz="1600" dirty="0" err="1">
                <a:effectLst/>
                <a:latin typeface="Calibri" panose="020F0502020204030204" pitchFamily="34" charset="0"/>
                <a:ea typeface="Calibri" panose="020F0502020204030204" pitchFamily="34" charset="0"/>
                <a:cs typeface="Calibri" panose="020F0502020204030204" pitchFamily="34" charset="0"/>
              </a:rPr>
              <a:t>qualité</a:t>
            </a:r>
            <a:r>
              <a:rPr lang="en-US" sz="1600" dirty="0">
                <a:effectLst/>
                <a:latin typeface="Calibri" panose="020F0502020204030204" pitchFamily="34" charset="0"/>
                <a:ea typeface="Calibri" panose="020F0502020204030204" pitchFamily="34" charset="0"/>
                <a:cs typeface="Calibri" panose="020F0502020204030204" pitchFamily="34" charset="0"/>
              </a:rPr>
              <a:t> des </a:t>
            </a:r>
            <a:r>
              <a:rPr lang="en-US" sz="1600" dirty="0" err="1">
                <a:effectLst/>
                <a:latin typeface="Calibri" panose="020F0502020204030204" pitchFamily="34" charset="0"/>
                <a:ea typeface="Calibri" panose="020F0502020204030204" pitchFamily="34" charset="0"/>
                <a:cs typeface="Calibri" panose="020F0502020204030204" pitchFamily="34" charset="0"/>
              </a:rPr>
              <a:t>produits</a:t>
            </a:r>
            <a:r>
              <a:rPr lang="en-US" sz="1600" dirty="0">
                <a:effectLst/>
                <a:latin typeface="Calibri" panose="020F0502020204030204" pitchFamily="34" charset="0"/>
                <a:ea typeface="Calibri" panose="020F0502020204030204" pitchFamily="34" charset="0"/>
                <a:cs typeface="Calibri" panose="020F0502020204030204" pitchFamily="34" charset="0"/>
              </a:rPr>
              <a:t> et </a:t>
            </a:r>
            <a:r>
              <a:rPr lang="en-US" sz="1600" dirty="0" err="1">
                <a:effectLst/>
                <a:latin typeface="Calibri" panose="020F0502020204030204" pitchFamily="34" charset="0"/>
                <a:ea typeface="Calibri" panose="020F0502020204030204" pitchFamily="34" charset="0"/>
                <a:cs typeface="Calibri" panose="020F0502020204030204" pitchFamily="34" charset="0"/>
              </a:rPr>
              <a:t>d'élaboration</a:t>
            </a:r>
            <a:r>
              <a:rPr lang="en-US" sz="1600" dirty="0">
                <a:effectLst/>
                <a:latin typeface="Calibri" panose="020F0502020204030204" pitchFamily="34" charset="0"/>
                <a:ea typeface="Calibri" panose="020F0502020204030204" pitchFamily="34" charset="0"/>
                <a:cs typeface="Calibri" panose="020F0502020204030204" pitchFamily="34" charset="0"/>
              </a:rPr>
              <a:t> de politiques, APHLIS </a:t>
            </a:r>
            <a:r>
              <a:rPr lang="en-US" sz="1600" dirty="0" err="1">
                <a:effectLst/>
                <a:latin typeface="Calibri" panose="020F0502020204030204" pitchFamily="34" charset="0"/>
                <a:ea typeface="Calibri" panose="020F0502020204030204" pitchFamily="34" charset="0"/>
                <a:cs typeface="Calibri" panose="020F0502020204030204" pitchFamily="34" charset="0"/>
              </a:rPr>
              <a:t>génère</a:t>
            </a:r>
            <a:r>
              <a:rPr lang="en-US" sz="1600" dirty="0">
                <a:effectLst/>
                <a:latin typeface="Calibri" panose="020F0502020204030204" pitchFamily="34" charset="0"/>
                <a:ea typeface="Calibri" panose="020F0502020204030204" pitchFamily="34" charset="0"/>
                <a:cs typeface="Calibri" panose="020F0502020204030204" pitchFamily="34" charset="0"/>
              </a:rPr>
              <a:t> des </a:t>
            </a:r>
            <a:r>
              <a:rPr lang="en-US" sz="1600" dirty="0" err="1">
                <a:effectLst/>
                <a:latin typeface="Calibri" panose="020F0502020204030204" pitchFamily="34" charset="0"/>
                <a:ea typeface="Calibri" panose="020F0502020204030204" pitchFamily="34" charset="0"/>
                <a:cs typeface="Calibri" panose="020F0502020204030204" pitchFamily="34" charset="0"/>
              </a:rPr>
              <a:t>informations</a:t>
            </a:r>
            <a:r>
              <a:rPr lang="en-US" sz="1600" dirty="0">
                <a:effectLst/>
                <a:latin typeface="Calibri" panose="020F0502020204030204" pitchFamily="34" charset="0"/>
                <a:ea typeface="Calibri" panose="020F0502020204030204" pitchFamily="34" charset="0"/>
                <a:cs typeface="Calibri" panose="020F0502020204030204" pitchFamily="34" charset="0"/>
              </a:rPr>
              <a:t> sur les </a:t>
            </a:r>
            <a:r>
              <a:rPr lang="en-US" sz="1600" dirty="0" err="1">
                <a:effectLst/>
                <a:latin typeface="Calibri" panose="020F0502020204030204" pitchFamily="34" charset="0"/>
                <a:ea typeface="Calibri" panose="020F0502020204030204" pitchFamily="34" charset="0"/>
                <a:cs typeface="Calibri" panose="020F0502020204030204" pitchFamily="34" charset="0"/>
              </a:rPr>
              <a:t>pertes</a:t>
            </a:r>
            <a:r>
              <a:rPr lang="en-US" sz="1600" dirty="0">
                <a:effectLst/>
                <a:latin typeface="Calibri" panose="020F0502020204030204" pitchFamily="34" charset="0"/>
                <a:ea typeface="Calibri" panose="020F0502020204030204" pitchFamily="34" charset="0"/>
                <a:cs typeface="Calibri" panose="020F0502020204030204" pitchFamily="34" charset="0"/>
              </a:rPr>
              <a:t> post-</a:t>
            </a:r>
            <a:r>
              <a:rPr lang="en-US" sz="16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600" dirty="0">
                <a:effectLst/>
                <a:latin typeface="Calibri" panose="020F0502020204030204" pitchFamily="34" charset="0"/>
                <a:ea typeface="Calibri" panose="020F0502020204030204" pitchFamily="34" charset="0"/>
                <a:cs typeface="Calibri" panose="020F0502020204030204" pitchFamily="34" charset="0"/>
              </a:rPr>
              <a:t> des </a:t>
            </a:r>
            <a:r>
              <a:rPr lang="en-US" sz="1600" dirty="0" err="1">
                <a:effectLst/>
                <a:latin typeface="Calibri" panose="020F0502020204030204" pitchFamily="34" charset="0"/>
                <a:ea typeface="Calibri" panose="020F0502020204030204" pitchFamily="34" charset="0"/>
                <a:cs typeface="Calibri" panose="020F0502020204030204" pitchFamily="34" charset="0"/>
              </a:rPr>
              <a:t>céréales</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légumineuses</a:t>
            </a:r>
            <a:r>
              <a:rPr lang="en-US" sz="1600" dirty="0">
                <a:effectLst/>
                <a:latin typeface="Calibri" panose="020F0502020204030204" pitchFamily="34" charset="0"/>
                <a:ea typeface="Calibri" panose="020F0502020204030204" pitchFamily="34" charset="0"/>
                <a:cs typeface="Calibri" panose="020F0502020204030204" pitchFamily="34" charset="0"/>
              </a:rPr>
              <a:t> et </a:t>
            </a:r>
            <a:r>
              <a:rPr lang="en-US" sz="1600" dirty="0" err="1">
                <a:effectLst/>
                <a:latin typeface="Calibri" panose="020F0502020204030204" pitchFamily="34" charset="0"/>
                <a:ea typeface="Calibri" panose="020F0502020204030204" pitchFamily="34" charset="0"/>
                <a:cs typeface="Calibri" panose="020F0502020204030204" pitchFamily="34" charset="0"/>
              </a:rPr>
              <a:t>racines</a:t>
            </a:r>
            <a:r>
              <a:rPr lang="en-US" sz="1600" dirty="0">
                <a:effectLst/>
                <a:latin typeface="Calibri" panose="020F0502020204030204" pitchFamily="34" charset="0"/>
                <a:ea typeface="Calibri" panose="020F0502020204030204" pitchFamily="34" charset="0"/>
                <a:cs typeface="Calibri" panose="020F0502020204030204" pitchFamily="34" charset="0"/>
              </a:rPr>
              <a:t> &amp; tubercules.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a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été</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créé</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2009 par le Centre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commun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recherche de la Commission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européenne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(JRC). Une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deuxième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phase,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connue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sous le nom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d'APHLIS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démarré</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2016. APHLIS+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élargit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gamme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cultures et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inclut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estimations de la dimension financière et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nutritionnelle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APHLIS+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améliore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également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600" dirty="0" err="1">
                <a:effectLst/>
                <a:latin typeface="Calibri" panose="020F0502020204030204" pitchFamily="34" charset="0"/>
                <a:ea typeface="Calibri" panose="020F0502020204030204" pitchFamily="34" charset="0"/>
                <a:cs typeface="Calibri" panose="020F0502020204030204" pitchFamily="34" charset="0"/>
              </a:rPr>
              <a:t>outils</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interactifs</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en</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ligne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permettant</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d'accéder</a:t>
            </a:r>
            <a:r>
              <a:rPr lang="en-US" sz="1600" dirty="0">
                <a:effectLst/>
                <a:latin typeface="Calibri" panose="020F0502020204030204" pitchFamily="34" charset="0"/>
                <a:ea typeface="Calibri" panose="020F0502020204030204" pitchFamily="34" charset="0"/>
                <a:cs typeface="Calibri" panose="020F0502020204030204" pitchFamily="34" charset="0"/>
              </a:rPr>
              <a:t> aux </a:t>
            </a:r>
            <a:r>
              <a:rPr lang="en-US" sz="1600" dirty="0" err="1">
                <a:effectLst/>
                <a:latin typeface="Calibri" panose="020F0502020204030204" pitchFamily="34" charset="0"/>
                <a:ea typeface="Calibri" panose="020F0502020204030204" pitchFamily="34" charset="0"/>
                <a:cs typeface="Calibri" panose="020F0502020204030204" pitchFamily="34" charset="0"/>
              </a:rPr>
              <a:t>données</a:t>
            </a:r>
            <a:r>
              <a:rPr lang="en-US" sz="1600" dirty="0">
                <a:effectLst/>
                <a:latin typeface="Calibri" panose="020F0502020204030204" pitchFamily="34" charset="0"/>
                <a:ea typeface="Calibri" panose="020F0502020204030204" pitchFamily="34" charset="0"/>
                <a:cs typeface="Calibri" panose="020F0502020204030204" pitchFamily="34" charset="0"/>
              </a:rPr>
              <a:t> des </a:t>
            </a:r>
            <a:r>
              <a:rPr lang="en-US" sz="1600" dirty="0" err="1">
                <a:effectLst/>
                <a:latin typeface="Calibri" panose="020F0502020204030204" pitchFamily="34" charset="0"/>
                <a:ea typeface="Calibri" panose="020F0502020204030204" pitchFamily="34" charset="0"/>
                <a:cs typeface="Calibri" panose="020F0502020204030204" pitchFamily="34" charset="0"/>
              </a:rPr>
              <a:t>pertes</a:t>
            </a:r>
            <a:r>
              <a:rPr lang="en-US" sz="1600" dirty="0">
                <a:effectLst/>
                <a:latin typeface="Calibri" panose="020F0502020204030204" pitchFamily="34" charset="0"/>
                <a:ea typeface="Calibri" panose="020F0502020204030204" pitchFamily="34" charset="0"/>
                <a:cs typeface="Calibri" panose="020F0502020204030204" pitchFamily="34" charset="0"/>
              </a:rPr>
              <a:t> et </a:t>
            </a:r>
            <a:r>
              <a:rPr lang="en-US" sz="1600" dirty="0" err="1">
                <a:effectLst/>
                <a:latin typeface="Calibri" panose="020F0502020204030204" pitchFamily="34" charset="0"/>
                <a:ea typeface="Calibri" panose="020F0502020204030204" pitchFamily="34" charset="0"/>
                <a:cs typeface="Calibri" panose="020F0502020204030204" pitchFamily="34" charset="0"/>
              </a:rPr>
              <a:t>élargit</a:t>
            </a:r>
            <a:r>
              <a:rPr lang="en-US" sz="1600" dirty="0">
                <a:effectLst/>
                <a:latin typeface="Calibri" panose="020F0502020204030204" pitchFamily="34" charset="0"/>
                <a:ea typeface="Calibri" panose="020F0502020204030204" pitchFamily="34" charset="0"/>
                <a:cs typeface="Calibri" panose="020F0502020204030204" pitchFamily="34" charset="0"/>
              </a:rPr>
              <a:t> le </a:t>
            </a:r>
            <a:r>
              <a:rPr lang="en-US" sz="1600" dirty="0" err="1">
                <a:effectLst/>
                <a:latin typeface="Calibri" panose="020F0502020204030204" pitchFamily="34" charset="0"/>
                <a:ea typeface="Calibri" panose="020F0502020204030204" pitchFamily="34" charset="0"/>
                <a:cs typeface="Calibri" panose="020F0502020204030204" pitchFamily="34" charset="0"/>
              </a:rPr>
              <a:t>réseau</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d'experts</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africains</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en</a:t>
            </a:r>
            <a:r>
              <a:rPr lang="en-US" sz="1600" dirty="0">
                <a:effectLst/>
                <a:latin typeface="Calibri" panose="020F0502020204030204" pitchFamily="34" charset="0"/>
                <a:ea typeface="Calibri" panose="020F0502020204030204" pitchFamily="34" charset="0"/>
                <a:cs typeface="Calibri" panose="020F0502020204030204" pitchFamily="34" charset="0"/>
              </a:rPr>
              <a:t> matière de </a:t>
            </a:r>
            <a:r>
              <a:rPr lang="en-US" sz="1600" dirty="0" err="1">
                <a:effectLst/>
                <a:latin typeface="Calibri" panose="020F0502020204030204" pitchFamily="34" charset="0"/>
                <a:ea typeface="Calibri" panose="020F0502020204030204" pitchFamily="34" charset="0"/>
                <a:cs typeface="Calibri" panose="020F0502020204030204" pitchFamily="34" charset="0"/>
              </a:rPr>
              <a:t>pertes</a:t>
            </a:r>
            <a:r>
              <a:rPr lang="en-US" sz="1600" dirty="0">
                <a:effectLst/>
                <a:latin typeface="Calibri" panose="020F0502020204030204" pitchFamily="34" charset="0"/>
                <a:ea typeface="Calibri" panose="020F0502020204030204" pitchFamily="34" charset="0"/>
                <a:cs typeface="Calibri" panose="020F0502020204030204" pitchFamily="34" charset="0"/>
              </a:rPr>
              <a:t> post-</a:t>
            </a:r>
            <a:r>
              <a:rPr lang="en-US" sz="16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600" dirty="0">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15</a:t>
            </a:fld>
            <a:endParaRPr lang="en-GB" sz="1400" b="0" strike="noStrike" spc="-1" dirty="0">
              <a:latin typeface="Times New Roman"/>
            </a:endParaRPr>
          </a:p>
        </p:txBody>
      </p:sp>
    </p:spTree>
    <p:extLst>
      <p:ext uri="{BB962C8B-B14F-4D97-AF65-F5344CB8AC3E}">
        <p14:creationId xmlns:p14="http://schemas.microsoft.com/office/powerpoint/2010/main" val="492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soutenir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l’élaboration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stratégies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réduction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pertes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post-</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récolte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aider les pays à </a:t>
            </a:r>
            <a:r>
              <a:rPr lang="en-US" sz="1800" dirty="0" err="1">
                <a:solidFill>
                  <a:srgbClr val="000000"/>
                </a:solidFill>
                <a:effectLst/>
                <a:latin typeface="Calibri" panose="020F0502020204030204" pitchFamily="34" charset="0"/>
                <a:ea typeface="Times New Roman" panose="02020603050405020304" pitchFamily="18" charset="0"/>
              </a:rPr>
              <a:t>répondre</a:t>
            </a:r>
            <a:r>
              <a:rPr lang="en-US" sz="1800" dirty="0">
                <a:solidFill>
                  <a:srgbClr val="000000"/>
                </a:solidFill>
                <a:effectLst/>
                <a:latin typeface="Calibri" panose="020F0502020204030204" pitchFamily="34" charset="0"/>
                <a:ea typeface="Times New Roman" panose="02020603050405020304" pitchFamily="18" charset="0"/>
              </a:rPr>
              <a:t> à </a:t>
            </a:r>
            <a:r>
              <a:rPr lang="en-US" sz="1800" dirty="0" err="1">
                <a:solidFill>
                  <a:srgbClr val="000000"/>
                </a:solidFill>
                <a:effectLst/>
                <a:latin typeface="Calibri" panose="020F0502020204030204" pitchFamily="34" charset="0"/>
                <a:ea typeface="Times New Roman" panose="02020603050405020304" pitchFamily="18" charset="0"/>
              </a:rPr>
              <a:t>leurs</a:t>
            </a:r>
            <a:r>
              <a:rPr lang="en-US" sz="1800" dirty="0">
                <a:solidFill>
                  <a:srgbClr val="000000"/>
                </a:solidFill>
                <a:effectLst/>
                <a:latin typeface="Calibri" panose="020F0502020204030204" pitchFamily="34" charset="0"/>
                <a:ea typeface="Times New Roman" panose="02020603050405020304" pitchFamily="18" charset="0"/>
              </a:rPr>
              <a:t> engagements de </a:t>
            </a:r>
            <a:r>
              <a:rPr lang="en-US" sz="1800" dirty="0" err="1">
                <a:solidFill>
                  <a:srgbClr val="000000"/>
                </a:solidFill>
                <a:effectLst/>
                <a:latin typeface="Calibri" panose="020F0502020204030204" pitchFamily="34" charset="0"/>
                <a:ea typeface="Times New Roman" panose="02020603050405020304" pitchFamily="18" charset="0"/>
              </a:rPr>
              <a:t>réduction</a:t>
            </a:r>
            <a:r>
              <a:rPr lang="en-US" sz="1800" dirty="0">
                <a:solidFill>
                  <a:srgbClr val="000000"/>
                </a:solidFill>
                <a:effectLst/>
                <a:latin typeface="Calibri" panose="020F0502020204030204" pitchFamily="34" charset="0"/>
                <a:ea typeface="Times New Roman" panose="02020603050405020304" pitchFamily="18" charset="0"/>
              </a:rPr>
              <a:t> des </a:t>
            </a:r>
            <a:r>
              <a:rPr lang="en-US" sz="1800" dirty="0" err="1">
                <a:solidFill>
                  <a:srgbClr val="000000"/>
                </a:solidFill>
                <a:effectLst/>
                <a:latin typeface="Calibri" panose="020F0502020204030204" pitchFamily="34" charset="0"/>
                <a:ea typeface="Times New Roman" panose="02020603050405020304" pitchFamily="18" charset="0"/>
              </a:rPr>
              <a:t>pertes</a:t>
            </a:r>
            <a:r>
              <a:rPr lang="en-US" sz="1800" dirty="0">
                <a:solidFill>
                  <a:srgbClr val="000000"/>
                </a:solidFill>
                <a:effectLst/>
                <a:latin typeface="Calibri" panose="020F0502020204030204" pitchFamily="34" charset="0"/>
                <a:ea typeface="Times New Roman" panose="02020603050405020304" pitchFamily="18" charset="0"/>
              </a:rPr>
              <a:t> post-</a:t>
            </a:r>
            <a:r>
              <a:rPr lang="en-US" sz="1800" dirty="0" err="1">
                <a:solidFill>
                  <a:srgbClr val="000000"/>
                </a:solidFill>
                <a:effectLst/>
                <a:latin typeface="Calibri" panose="020F0502020204030204" pitchFamily="34" charset="0"/>
                <a:ea typeface="Times New Roman" panose="02020603050405020304" pitchFamily="18" charset="0"/>
              </a:rPr>
              <a:t>récolte</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rPr>
              <a:t>mettre</a:t>
            </a:r>
            <a:r>
              <a:rPr lang="en-US" sz="1800" dirty="0">
                <a:solidFill>
                  <a:srgbClr val="000000"/>
                </a:solidFill>
                <a:effectLst/>
                <a:latin typeface="Calibri" panose="020F0502020204030204" pitchFamily="34" charset="0"/>
                <a:ea typeface="Times New Roman" panose="02020603050405020304" pitchFamily="18" charset="0"/>
              </a:rPr>
              <a:t> à disposition des </a:t>
            </a:r>
            <a:r>
              <a:rPr lang="en-US" sz="1800" dirty="0" err="1">
                <a:solidFill>
                  <a:srgbClr val="000000"/>
                </a:solidFill>
                <a:effectLst/>
                <a:latin typeface="Calibri" panose="020F0502020204030204" pitchFamily="34" charset="0"/>
                <a:ea typeface="Times New Roman" panose="02020603050405020304" pitchFamily="18" charset="0"/>
              </a:rPr>
              <a:t>décideurs</a:t>
            </a:r>
            <a:r>
              <a:rPr lang="en-US" sz="1800" dirty="0">
                <a:solidFill>
                  <a:srgbClr val="000000"/>
                </a:solidFill>
                <a:effectLst/>
                <a:latin typeface="Calibri" panose="020F0502020204030204" pitchFamily="34" charset="0"/>
                <a:ea typeface="Times New Roman" panose="02020603050405020304" pitchFamily="18" charset="0"/>
              </a:rPr>
              <a:t> les </a:t>
            </a:r>
            <a:r>
              <a:rPr lang="en-US" sz="1800" dirty="0" err="1">
                <a:solidFill>
                  <a:srgbClr val="000000"/>
                </a:solidFill>
                <a:effectLst/>
                <a:latin typeface="Calibri" panose="020F0502020204030204" pitchFamily="34" charset="0"/>
                <a:ea typeface="Times New Roman" panose="02020603050405020304" pitchFamily="18" charset="0"/>
              </a:rPr>
              <a:t>données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nécessaires</a:t>
            </a:r>
            <a:r>
              <a:rPr lang="en-US" sz="1800" dirty="0">
                <a:solidFill>
                  <a:srgbClr val="000000"/>
                </a:solidFill>
                <a:effectLst/>
                <a:latin typeface="Calibri" panose="020F0502020204030204" pitchFamily="34" charset="0"/>
                <a:ea typeface="Times New Roman" panose="02020603050405020304" pitchFamily="18" charset="0"/>
              </a:rPr>
              <a:t> pour </a:t>
            </a:r>
            <a:r>
              <a:rPr lang="en-US" sz="1800" dirty="0" err="1">
                <a:solidFill>
                  <a:srgbClr val="000000"/>
                </a:solidFill>
                <a:effectLst/>
                <a:latin typeface="Calibri" panose="020F0502020204030204" pitchFamily="34" charset="0"/>
                <a:ea typeface="Times New Roman" panose="02020603050405020304" pitchFamily="18" charset="0"/>
              </a:rPr>
              <a:t>déterminer</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où</a:t>
            </a:r>
            <a:r>
              <a:rPr lang="en-US" sz="1800" dirty="0">
                <a:solidFill>
                  <a:srgbClr val="000000"/>
                </a:solidFill>
                <a:effectLst/>
                <a:latin typeface="Calibri" panose="020F0502020204030204" pitchFamily="34" charset="0"/>
                <a:ea typeface="Times New Roman" panose="02020603050405020304" pitchFamily="18" charset="0"/>
              </a:rPr>
              <a:t> et comment </a:t>
            </a:r>
            <a:r>
              <a:rPr lang="en-US" sz="1800" dirty="0" err="1">
                <a:solidFill>
                  <a:srgbClr val="000000"/>
                </a:solidFill>
                <a:effectLst/>
                <a:latin typeface="Calibri" panose="020F0502020204030204" pitchFamily="34" charset="0"/>
                <a:ea typeface="Times New Roman" panose="02020603050405020304" pitchFamily="18" charset="0"/>
              </a:rPr>
              <a:t>concentrer</a:t>
            </a:r>
            <a:r>
              <a:rPr lang="en-US" sz="1800" dirty="0">
                <a:solidFill>
                  <a:srgbClr val="000000"/>
                </a:solidFill>
                <a:effectLst/>
                <a:latin typeface="Calibri" panose="020F0502020204030204" pitchFamily="34" charset="0"/>
                <a:ea typeface="Times New Roman" panose="02020603050405020304" pitchFamily="18" charset="0"/>
              </a:rPr>
              <a:t> les efforts de </a:t>
            </a:r>
            <a:r>
              <a:rPr lang="en-US" sz="1800" dirty="0" err="1">
                <a:solidFill>
                  <a:srgbClr val="000000"/>
                </a:solidFill>
                <a:effectLst/>
                <a:latin typeface="Calibri" panose="020F0502020204030204" pitchFamily="34" charset="0"/>
                <a:ea typeface="Times New Roman" panose="02020603050405020304" pitchFamily="18" charset="0"/>
              </a:rPr>
              <a:t>réduction</a:t>
            </a:r>
            <a:r>
              <a:rPr lang="en-US" sz="1800" dirty="0">
                <a:solidFill>
                  <a:srgbClr val="000000"/>
                </a:solidFill>
                <a:effectLst/>
                <a:latin typeface="Calibri" panose="020F0502020204030204" pitchFamily="34" charset="0"/>
                <a:ea typeface="Times New Roman" panose="02020603050405020304" pitchFamily="18" charset="0"/>
              </a:rPr>
              <a:t> des </a:t>
            </a:r>
            <a:r>
              <a:rPr lang="en-US" sz="1800" dirty="0" err="1">
                <a:solidFill>
                  <a:srgbClr val="000000"/>
                </a:solidFill>
                <a:effectLst/>
                <a:latin typeface="Calibri" panose="020F0502020204030204" pitchFamily="34" charset="0"/>
                <a:ea typeface="Times New Roman" panose="02020603050405020304" pitchFamily="18" charset="0"/>
              </a:rPr>
              <a:t>pertes</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rPr>
              <a:t>améliorer</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l'efficacité</a:t>
            </a:r>
            <a:r>
              <a:rPr lang="en-US" sz="1800" dirty="0">
                <a:solidFill>
                  <a:srgbClr val="000000"/>
                </a:solidFill>
                <a:effectLst/>
                <a:latin typeface="Calibri" panose="020F0502020204030204" pitchFamily="34" charset="0"/>
                <a:ea typeface="Times New Roman" panose="02020603050405020304" pitchFamily="18" charset="0"/>
              </a:rPr>
              <a:t> des </a:t>
            </a:r>
            <a:r>
              <a:rPr lang="en-US" sz="1800" dirty="0" err="1">
                <a:solidFill>
                  <a:srgbClr val="000000"/>
                </a:solidFill>
                <a:effectLst/>
                <a:latin typeface="Calibri" panose="020F0502020204030204" pitchFamily="34" charset="0"/>
                <a:ea typeface="Times New Roman" panose="02020603050405020304" pitchFamily="18" charset="0"/>
              </a:rPr>
              <a:t>chaînes</a:t>
            </a:r>
            <a:r>
              <a:rPr lang="en-US" sz="1800" dirty="0">
                <a:solidFill>
                  <a:srgbClr val="000000"/>
                </a:solidFill>
                <a:effectLst/>
                <a:latin typeface="Calibri" panose="020F0502020204030204" pitchFamily="34" charset="0"/>
                <a:ea typeface="Times New Roman" panose="02020603050405020304" pitchFamily="18" charset="0"/>
              </a:rPr>
              <a:t> de </a:t>
            </a:r>
            <a:r>
              <a:rPr lang="en-US" sz="1800" dirty="0" err="1">
                <a:solidFill>
                  <a:srgbClr val="000000"/>
                </a:solidFill>
                <a:effectLst/>
                <a:latin typeface="Calibri" panose="020F0502020204030204" pitchFamily="34" charset="0"/>
                <a:ea typeface="Times New Roman" panose="02020603050405020304" pitchFamily="18" charset="0"/>
              </a:rPr>
              <a:t>valeur</a:t>
            </a:r>
            <a:r>
              <a:rPr lang="en-US" sz="1800" dirty="0">
                <a:solidFill>
                  <a:srgbClr val="000000"/>
                </a:solidFill>
                <a:effectLst/>
                <a:latin typeface="Calibri" panose="020F0502020204030204" pitchFamily="34" charset="0"/>
                <a:ea typeface="Times New Roman" panose="02020603050405020304" pitchFamily="18" charset="0"/>
              </a:rPr>
              <a:t> et </a:t>
            </a:r>
            <a:r>
              <a:rPr lang="en-US" sz="1800" dirty="0" err="1">
                <a:solidFill>
                  <a:srgbClr val="000000"/>
                </a:solidFill>
                <a:effectLst/>
                <a:latin typeface="Calibri" panose="020F0502020204030204" pitchFamily="34" charset="0"/>
                <a:ea typeface="Times New Roman" panose="02020603050405020304" pitchFamily="18" charset="0"/>
              </a:rPr>
              <a:t>soutenir</a:t>
            </a:r>
            <a:r>
              <a:rPr lang="en-US" sz="1800" dirty="0">
                <a:solidFill>
                  <a:srgbClr val="000000"/>
                </a:solidFill>
                <a:effectLst/>
                <a:latin typeface="Calibri" panose="020F0502020204030204" pitchFamily="34" charset="0"/>
                <a:ea typeface="Times New Roman" panose="02020603050405020304" pitchFamily="18" charset="0"/>
              </a:rPr>
              <a:t> la planification de la </a:t>
            </a:r>
            <a:r>
              <a:rPr lang="en-US" sz="1800" dirty="0" err="1">
                <a:solidFill>
                  <a:srgbClr val="000000"/>
                </a:solidFill>
                <a:effectLst/>
                <a:latin typeface="Calibri" panose="020F0502020204030204" pitchFamily="34" charset="0"/>
                <a:ea typeface="Times New Roman" panose="02020603050405020304" pitchFamily="18" charset="0"/>
              </a:rPr>
              <a:t>sécurité</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alimentaire</a:t>
            </a:r>
            <a:r>
              <a:rPr lang="en-US" sz="1800" dirty="0">
                <a:solidFill>
                  <a:srgbClr val="000000"/>
                </a:solidFill>
                <a:effectLst/>
                <a:latin typeface="Calibri" panose="020F0502020204030204" pitchFamily="34" charset="0"/>
                <a:ea typeface="Times New Roman" panose="02020603050405020304" pitchFamily="18" charset="0"/>
              </a:rPr>
              <a:t> ;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fournir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base du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suivi</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l'évaluation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réduction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16</a:t>
            </a:fld>
            <a:endParaRPr lang="en-GB" sz="1400" b="0" strike="noStrike" spc="-1" dirty="0">
              <a:latin typeface="Times New Roman"/>
            </a:endParaRPr>
          </a:p>
        </p:txBody>
      </p:sp>
    </p:spTree>
    <p:extLst>
      <p:ext uri="{BB962C8B-B14F-4D97-AF65-F5344CB8AC3E}">
        <p14:creationId xmlns:p14="http://schemas.microsoft.com/office/powerpoint/2010/main" val="2306122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a:t>
            </a:r>
            <a:r>
              <a:rPr lang="en-US" sz="1250" dirty="0" err="1">
                <a:effectLst/>
                <a:latin typeface="Calibri" panose="020F0502020204030204" pitchFamily="34" charset="0"/>
                <a:ea typeface="Calibri" panose="020F0502020204030204" pitchFamily="34" charset="0"/>
                <a:cs typeface="Calibri" panose="020F0502020204030204" pitchFamily="34" charset="0"/>
              </a:rPr>
              <a:t>calcule</a:t>
            </a:r>
            <a:r>
              <a:rPr lang="en-US" sz="1250" dirty="0">
                <a:effectLst/>
                <a:latin typeface="Calibri" panose="020F0502020204030204" pitchFamily="34" charset="0"/>
                <a:ea typeface="Calibri" panose="020F0502020204030204" pitchFamily="34" charset="0"/>
                <a:cs typeface="Calibri" panose="020F0502020204030204" pitchFamily="34" charset="0"/>
              </a:rPr>
              <a:t> les estimations </a:t>
            </a:r>
            <a:r>
              <a:rPr lang="en-US" sz="1250" dirty="0" err="1">
                <a:effectLst/>
                <a:latin typeface="Calibri" panose="020F0502020204030204" pitchFamily="34" charset="0"/>
                <a:ea typeface="Calibri" panose="020F0502020204030204" pitchFamily="34" charset="0"/>
                <a:cs typeface="Calibri" panose="020F0502020204030204" pitchFamily="34" charset="0"/>
              </a:rPr>
              <a:t>annuelles</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post-</a:t>
            </a:r>
            <a:r>
              <a:rPr lang="en-US" sz="1250" dirty="0" err="1">
                <a:effectLst/>
                <a:latin typeface="Calibri" panose="020F0502020204030204" pitchFamily="34" charset="0"/>
                <a:ea typeface="Calibri" panose="020F0502020204030204" pitchFamily="34" charset="0"/>
                <a:cs typeface="Calibri" panose="020F0502020204030204" pitchFamily="34" charset="0"/>
              </a:rPr>
              <a:t>récolte</a:t>
            </a:r>
            <a:r>
              <a:rPr lang="en-US" sz="1250" dirty="0">
                <a:effectLst/>
                <a:latin typeface="Calibri" panose="020F0502020204030204" pitchFamily="34" charset="0"/>
                <a:ea typeface="Calibri" panose="020F0502020204030204" pitchFamily="34" charset="0"/>
                <a:cs typeface="Calibri" panose="020F0502020204030204" pitchFamily="34" charset="0"/>
              </a:rPr>
              <a:t> par culture et par province, </a:t>
            </a:r>
            <a:r>
              <a:rPr lang="en-US" sz="1250" b="1" dirty="0" err="1">
                <a:effectLst/>
                <a:latin typeface="Calibri" panose="020F0502020204030204" pitchFamily="34" charset="0"/>
                <a:ea typeface="Calibri" panose="020F0502020204030204" pitchFamily="34" charset="0"/>
                <a:cs typeface="Calibri" panose="020F0502020204030204" pitchFamily="34" charset="0"/>
              </a:rPr>
              <a:t>soutenant</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b="0" dirty="0">
                <a:effectLst/>
                <a:latin typeface="Calibri" panose="020F0502020204030204" pitchFamily="34" charset="0"/>
                <a:ea typeface="Calibri" panose="020F0502020204030204" pitchFamily="34" charset="0"/>
                <a:cs typeface="Calibri" panose="020F0502020204030204" pitchFamily="34" charset="0"/>
              </a:rPr>
              <a:t>les</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dirty="0">
                <a:effectLst/>
                <a:latin typeface="Calibri" panose="020F0502020204030204" pitchFamily="34" charset="0"/>
                <a:ea typeface="Calibri" panose="020F0502020204030204" pitchFamily="34" charset="0"/>
                <a:cs typeface="Calibri" panose="020F0502020204030204" pitchFamily="34" charset="0"/>
              </a:rPr>
              <a:t>pays à </a:t>
            </a:r>
            <a:r>
              <a:rPr lang="en-US" sz="1250" dirty="0" err="1">
                <a:effectLst/>
                <a:latin typeface="Calibri" panose="020F0502020204030204" pitchFamily="34" charset="0"/>
                <a:ea typeface="Calibri" panose="020F0502020204030204" pitchFamily="34" charset="0"/>
                <a:cs typeface="Calibri" panose="020F0502020204030204" pitchFamily="34" charset="0"/>
              </a:rPr>
              <a:t>développer</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stratégies</a:t>
            </a:r>
            <a:r>
              <a:rPr lang="en-US" sz="1250" dirty="0">
                <a:effectLst/>
                <a:latin typeface="Calibri" panose="020F0502020204030204" pitchFamily="34" charset="0"/>
                <a:ea typeface="Calibri" panose="020F0502020204030204" pitchFamily="34" charset="0"/>
                <a:cs typeface="Calibri" panose="020F0502020204030204" pitchFamily="34" charset="0"/>
              </a:rPr>
              <a:t> de </a:t>
            </a:r>
            <a:r>
              <a:rPr lang="en-US" sz="1250" dirty="0" err="1">
                <a:effectLst/>
                <a:latin typeface="Calibri" panose="020F0502020204030204" pitchFamily="34" charset="0"/>
                <a:ea typeface="Calibri" panose="020F0502020204030204" pitchFamily="34" charset="0"/>
                <a:cs typeface="Calibri" panose="020F0502020204030204" pitchFamily="34" charset="0"/>
              </a:rPr>
              <a:t>réduction</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post-</a:t>
            </a:r>
            <a:r>
              <a:rPr lang="en-US" sz="1250" dirty="0" err="1">
                <a:effectLst/>
                <a:latin typeface="Calibri" panose="020F0502020204030204" pitchFamily="34" charset="0"/>
                <a:ea typeface="Calibri" panose="020F0502020204030204" pitchFamily="34" charset="0"/>
                <a:cs typeface="Calibri" panose="020F0502020204030204" pitchFamily="34" charset="0"/>
              </a:rPr>
              <a:t>récolte</a:t>
            </a:r>
            <a:r>
              <a:rPr lang="en-US" sz="1250" dirty="0">
                <a:effectLst/>
                <a:latin typeface="Calibri" panose="020F0502020204030204" pitchFamily="34" charset="0"/>
                <a:ea typeface="Calibri" panose="020F0502020204030204" pitchFamily="34" charset="0"/>
                <a:cs typeface="Calibri" panose="020F0502020204030204" pitchFamily="34" charset="0"/>
              </a:rPr>
              <a:t> et les </a:t>
            </a:r>
            <a:r>
              <a:rPr lang="en-US" sz="1250" b="1" dirty="0">
                <a:effectLst/>
                <a:latin typeface="Calibri" panose="020F0502020204030204" pitchFamily="34" charset="0"/>
                <a:ea typeface="Calibri" panose="020F0502020204030204" pitchFamily="34" charset="0"/>
                <a:cs typeface="Calibri" panose="020F0502020204030204" pitchFamily="34" charset="0"/>
              </a:rPr>
              <a:t>aidant </a:t>
            </a:r>
            <a:r>
              <a:rPr lang="en-US" sz="1250" b="0" dirty="0">
                <a:effectLst/>
                <a:latin typeface="Calibri" panose="020F0502020204030204" pitchFamily="34" charset="0"/>
                <a:ea typeface="Calibri" panose="020F0502020204030204" pitchFamily="34" charset="0"/>
                <a:cs typeface="Calibri" panose="020F0502020204030204" pitchFamily="34" charset="0"/>
              </a:rPr>
              <a:t>à </a:t>
            </a:r>
            <a:r>
              <a:rPr lang="en-US" sz="1250" b="0" dirty="0" err="1">
                <a:effectLst/>
                <a:latin typeface="Calibri" panose="020F0502020204030204" pitchFamily="34" charset="0"/>
                <a:ea typeface="Calibri" panose="020F0502020204030204" pitchFamily="34" charset="0"/>
                <a:cs typeface="Calibri" panose="020F0502020204030204" pitchFamily="34" charset="0"/>
              </a:rPr>
              <a:t>suivre</a:t>
            </a:r>
            <a:r>
              <a:rPr lang="en-US" sz="1250" b="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l'évolution</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niveaux</a:t>
            </a:r>
            <a:r>
              <a:rPr lang="en-US" sz="1250" dirty="0">
                <a:effectLst/>
                <a:latin typeface="Calibri" panose="020F0502020204030204" pitchFamily="34" charset="0"/>
                <a:ea typeface="Calibri" panose="020F0502020204030204" pitchFamily="34" charset="0"/>
                <a:cs typeface="Calibri" panose="020F0502020204030204" pitchFamily="34" charset="0"/>
              </a:rPr>
              <a:t> de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au fil du temps, </a:t>
            </a:r>
            <a:r>
              <a:rPr lang="en-US" sz="1250" dirty="0" err="1">
                <a:effectLst/>
                <a:latin typeface="Calibri" panose="020F0502020204030204" pitchFamily="34" charset="0"/>
                <a:ea typeface="Calibri" panose="020F0502020204030204" pitchFamily="34" charset="0"/>
                <a:cs typeface="Calibri" panose="020F0502020204030204" pitchFamily="34" charset="0"/>
              </a:rPr>
              <a:t>comme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l'exige</a:t>
            </a:r>
            <a:r>
              <a:rPr lang="en-US" sz="1250" dirty="0">
                <a:effectLst/>
                <a:latin typeface="Calibri" panose="020F0502020204030204" pitchFamily="34" charset="0"/>
                <a:ea typeface="Calibri" panose="020F0502020204030204" pitchFamily="34" charset="0"/>
                <a:cs typeface="Calibri" panose="020F0502020204030204" pitchFamily="34" charset="0"/>
              </a:rPr>
              <a:t> le rapport de Malabo. APHLIS </a:t>
            </a:r>
            <a:r>
              <a:rPr lang="en-US" sz="1250" b="1" dirty="0" err="1">
                <a:effectLst/>
                <a:latin typeface="Calibri" panose="020F0502020204030204" pitchFamily="34" charset="0"/>
                <a:ea typeface="Calibri" panose="020F0502020204030204" pitchFamily="34" charset="0"/>
                <a:cs typeface="Calibri" panose="020F0502020204030204" pitchFamily="34" charset="0"/>
              </a:rPr>
              <a:t>fournit</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b="0" dirty="0">
                <a:effectLst/>
                <a:latin typeface="Calibri" panose="020F0502020204030204" pitchFamily="34" charset="0"/>
                <a:ea typeface="Calibri" panose="020F0502020204030204" pitchFamily="34" charset="0"/>
                <a:cs typeface="Calibri" panose="020F0502020204030204" pitchFamily="34" charset="0"/>
              </a:rPr>
              <a:t>aux</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décideurs</a:t>
            </a:r>
            <a:r>
              <a:rPr lang="en-US" sz="1250" dirty="0">
                <a:effectLst/>
                <a:latin typeface="Calibri" panose="020F0502020204030204" pitchFamily="34" charset="0"/>
                <a:ea typeface="Calibri" panose="020F0502020204030204" pitchFamily="34" charset="0"/>
                <a:cs typeface="Calibri" panose="020F0502020204030204" pitchFamily="34" charset="0"/>
              </a:rPr>
              <a:t> politiques les </a:t>
            </a:r>
            <a:r>
              <a:rPr lang="en-US" sz="1250" dirty="0" err="1">
                <a:effectLst/>
                <a:latin typeface="Calibri" panose="020F0502020204030204" pitchFamily="34" charset="0"/>
                <a:ea typeface="Calibri" panose="020F0502020204030204" pitchFamily="34" charset="0"/>
                <a:cs typeface="Calibri" panose="020F0502020204030204" pitchFamily="34" charset="0"/>
              </a:rPr>
              <a:t>données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dont</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ils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ont</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besoin</a:t>
            </a:r>
            <a:r>
              <a:rPr lang="en-US" sz="1250" dirty="0">
                <a:effectLst/>
                <a:latin typeface="Calibri" panose="020F0502020204030204" pitchFamily="34" charset="0"/>
                <a:ea typeface="Calibri" panose="020F0502020204030204" pitchFamily="34" charset="0"/>
                <a:cs typeface="Calibri" panose="020F0502020204030204" pitchFamily="34" charset="0"/>
              </a:rPr>
              <a:t> pour </a:t>
            </a:r>
            <a:r>
              <a:rPr lang="en-US" sz="1250" dirty="0" err="1">
                <a:effectLst/>
                <a:latin typeface="Calibri" panose="020F0502020204030204" pitchFamily="34" charset="0"/>
                <a:ea typeface="Calibri" panose="020F0502020204030204" pitchFamily="34" charset="0"/>
                <a:cs typeface="Calibri" panose="020F0502020204030204" pitchFamily="34" charset="0"/>
              </a:rPr>
              <a:t>déterminer</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où</a:t>
            </a:r>
            <a:r>
              <a:rPr lang="en-US" sz="1250" dirty="0">
                <a:effectLst/>
                <a:latin typeface="Calibri" panose="020F0502020204030204" pitchFamily="34" charset="0"/>
                <a:ea typeface="Calibri" panose="020F0502020204030204" pitchFamily="34" charset="0"/>
                <a:cs typeface="Calibri" panose="020F0502020204030204" pitchFamily="34" charset="0"/>
              </a:rPr>
              <a:t> il faut </a:t>
            </a:r>
            <a:r>
              <a:rPr lang="en-US" sz="1250" dirty="0" err="1">
                <a:effectLst/>
                <a:latin typeface="Calibri" panose="020F0502020204030204" pitchFamily="34" charset="0"/>
                <a:ea typeface="Calibri" panose="020F0502020204030204" pitchFamily="34" charset="0"/>
                <a:cs typeface="Calibri" panose="020F0502020204030204" pitchFamily="34" charset="0"/>
              </a:rPr>
              <a:t>concentrer</a:t>
            </a:r>
            <a:r>
              <a:rPr lang="en-US" sz="1250" dirty="0">
                <a:effectLst/>
                <a:latin typeface="Calibri" panose="020F0502020204030204" pitchFamily="34" charset="0"/>
                <a:ea typeface="Calibri" panose="020F0502020204030204" pitchFamily="34" charset="0"/>
                <a:cs typeface="Calibri" panose="020F0502020204030204" pitchFamily="34" charset="0"/>
              </a:rPr>
              <a:t> les </a:t>
            </a:r>
            <a:r>
              <a:rPr lang="en-US" sz="1250" dirty="0" err="1">
                <a:effectLst/>
                <a:latin typeface="Calibri" panose="020F0502020204030204" pitchFamily="34" charset="0"/>
                <a:ea typeface="Calibri" panose="020F0502020204030204" pitchFamily="34" charset="0"/>
                <a:cs typeface="Calibri" panose="020F0502020204030204" pitchFamily="34" charset="0"/>
              </a:rPr>
              <a:t>stratégies</a:t>
            </a:r>
            <a:r>
              <a:rPr lang="en-US" sz="1250" dirty="0">
                <a:effectLst/>
                <a:latin typeface="Calibri" panose="020F0502020204030204" pitchFamily="34" charset="0"/>
                <a:ea typeface="Calibri" panose="020F0502020204030204" pitchFamily="34" charset="0"/>
                <a:cs typeface="Calibri" panose="020F0502020204030204" pitchFamily="34" charset="0"/>
              </a:rPr>
              <a:t> de </a:t>
            </a:r>
            <a:r>
              <a:rPr lang="en-US" sz="1250" dirty="0" err="1">
                <a:effectLst/>
                <a:latin typeface="Calibri" panose="020F0502020204030204" pitchFamily="34" charset="0"/>
                <a:ea typeface="Calibri" panose="020F0502020204030204" pitchFamily="34" charset="0"/>
                <a:cs typeface="Calibri" panose="020F0502020204030204" pitchFamily="34" charset="0"/>
              </a:rPr>
              <a:t>réduction</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et pour </a:t>
            </a:r>
            <a:r>
              <a:rPr lang="en-US" sz="1250" b="1" dirty="0" err="1">
                <a:effectLst/>
                <a:latin typeface="Calibri" panose="020F0502020204030204" pitchFamily="34" charset="0"/>
                <a:ea typeface="Calibri" panose="020F0502020204030204" pitchFamily="34" charset="0"/>
                <a:cs typeface="Calibri" panose="020F0502020204030204" pitchFamily="34" charset="0"/>
              </a:rPr>
              <a:t>améliorer</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b="0" dirty="0" err="1">
                <a:effectLst/>
                <a:latin typeface="Calibri" panose="020F0502020204030204" pitchFamily="34" charset="0"/>
                <a:ea typeface="Calibri" panose="020F0502020204030204" pitchFamily="34" charset="0"/>
                <a:cs typeface="Calibri" panose="020F0502020204030204" pitchFamily="34" charset="0"/>
              </a:rPr>
              <a:t>l'</a:t>
            </a:r>
            <a:r>
              <a:rPr lang="en-US" sz="1250" dirty="0" err="1">
                <a:effectLst/>
                <a:latin typeface="Calibri" panose="020F0502020204030204" pitchFamily="34" charset="0"/>
                <a:ea typeface="Calibri" panose="020F0502020204030204" pitchFamily="34" charset="0"/>
                <a:cs typeface="Calibri" panose="020F0502020204030204" pitchFamily="34" charset="0"/>
              </a:rPr>
              <a:t>efficacité</a:t>
            </a:r>
            <a:r>
              <a:rPr lang="en-US" sz="1250" dirty="0">
                <a:effectLst/>
                <a:latin typeface="Calibri" panose="020F0502020204030204" pitchFamily="34" charset="0"/>
                <a:ea typeface="Calibri" panose="020F0502020204030204" pitchFamily="34" charset="0"/>
                <a:cs typeface="Calibri" panose="020F0502020204030204" pitchFamily="34" charset="0"/>
              </a:rPr>
              <a:t> de la </a:t>
            </a:r>
            <a:r>
              <a:rPr lang="en-US" sz="1250" dirty="0" err="1">
                <a:effectLst/>
                <a:latin typeface="Calibri" panose="020F0502020204030204" pitchFamily="34" charset="0"/>
                <a:ea typeface="Calibri" panose="020F0502020204030204" pitchFamily="34" charset="0"/>
                <a:cs typeface="Calibri" panose="020F0502020204030204" pitchFamily="34" charset="0"/>
              </a:rPr>
              <a:t>chaîne</a:t>
            </a:r>
            <a:r>
              <a:rPr lang="en-US" sz="1250" dirty="0">
                <a:effectLst/>
                <a:latin typeface="Calibri" panose="020F0502020204030204" pitchFamily="34" charset="0"/>
                <a:ea typeface="Calibri" panose="020F0502020204030204" pitchFamily="34" charset="0"/>
                <a:cs typeface="Calibri" panose="020F0502020204030204" pitchFamily="34" charset="0"/>
              </a:rPr>
              <a:t> de </a:t>
            </a:r>
            <a:r>
              <a:rPr lang="en-US" sz="1250" dirty="0" err="1">
                <a:effectLst/>
                <a:latin typeface="Calibri" panose="020F0502020204030204" pitchFamily="34" charset="0"/>
                <a:ea typeface="Calibri" panose="020F0502020204030204" pitchFamily="34" charset="0"/>
                <a:cs typeface="Calibri" panose="020F0502020204030204" pitchFamily="34" charset="0"/>
              </a:rPr>
              <a:t>valeur</a:t>
            </a:r>
            <a:r>
              <a:rPr lang="en-US" sz="1250" dirty="0">
                <a:effectLst/>
                <a:latin typeface="Calibri" panose="020F0502020204030204" pitchFamily="34" charset="0"/>
                <a:ea typeface="Calibri" panose="020F0502020204030204" pitchFamily="34" charset="0"/>
                <a:cs typeface="Calibri" panose="020F0502020204030204" pitchFamily="34" charset="0"/>
              </a:rPr>
              <a:t> et la </a:t>
            </a:r>
            <a:r>
              <a:rPr lang="en-US" sz="1250" dirty="0" err="1">
                <a:effectLst/>
                <a:latin typeface="Calibri" panose="020F0502020204030204" pitchFamily="34" charset="0"/>
                <a:ea typeface="Calibri" panose="020F0502020204030204" pitchFamily="34" charset="0"/>
                <a:cs typeface="Calibri" panose="020F0502020204030204" pitchFamily="34" charset="0"/>
              </a:rPr>
              <a:t>sécurité</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alimentaire</a:t>
            </a:r>
            <a:r>
              <a:rPr lang="en-US" sz="1250" dirty="0">
                <a:effectLst/>
                <a:latin typeface="Calibri" panose="020F0502020204030204" pitchFamily="34" charset="0"/>
                <a:ea typeface="Calibri" panose="020F0502020204030204" pitchFamily="34" charset="0"/>
                <a:cs typeface="Calibri" panose="020F0502020204030204" pitchFamily="34" charset="0"/>
              </a:rPr>
              <a:t>. En </a:t>
            </a:r>
            <a:r>
              <a:rPr lang="en-US" sz="1250" dirty="0" err="1">
                <a:effectLst/>
                <a:latin typeface="Calibri" panose="020F0502020204030204" pitchFamily="34" charset="0"/>
                <a:ea typeface="Calibri" panose="020F0502020204030204" pitchFamily="34" charset="0"/>
                <a:cs typeface="Calibri" panose="020F0502020204030204" pitchFamily="34" charset="0"/>
              </a:rPr>
              <a:t>utilisant</a:t>
            </a:r>
            <a:r>
              <a:rPr lang="en-US" sz="1250" dirty="0">
                <a:effectLst/>
                <a:latin typeface="Calibri" panose="020F0502020204030204" pitchFamily="34" charset="0"/>
                <a:ea typeface="Calibri" panose="020F0502020204030204" pitchFamily="34" charset="0"/>
                <a:cs typeface="Calibri" panose="020F0502020204030204" pitchFamily="34" charset="0"/>
              </a:rPr>
              <a:t> la </a:t>
            </a:r>
            <a:r>
              <a:rPr lang="en-US" sz="1250" dirty="0" err="1">
                <a:effectLst/>
                <a:latin typeface="Calibri" panose="020F0502020204030204" pitchFamily="34" charset="0"/>
                <a:ea typeface="Calibri" panose="020F0502020204030204" pitchFamily="34" charset="0"/>
                <a:cs typeface="Calibri" panose="020F0502020204030204" pitchFamily="34" charset="0"/>
              </a:rPr>
              <a:t>calculatrice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téléchargeable</a:t>
            </a:r>
            <a:r>
              <a:rPr lang="en-US" sz="1250" dirty="0">
                <a:effectLst/>
                <a:latin typeface="Calibri" panose="020F0502020204030204" pitchFamily="34" charset="0"/>
                <a:ea typeface="Calibri" panose="020F0502020204030204" pitchFamily="34" charset="0"/>
                <a:cs typeface="Calibri" panose="020F0502020204030204" pitchFamily="34" charset="0"/>
              </a:rPr>
              <a:t> d’ APHLIS, les </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pays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peuvent</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inclure</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données</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supplémentaires</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pour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affiner</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leurs</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estimations de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pertes</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ou</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pour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développer</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ou</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comparer des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scénarios</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de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réduction</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pertes</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Cela</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25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peut</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assister les </a:t>
            </a:r>
            <a:r>
              <a:rPr lang="en-US" sz="1250" dirty="0" err="1">
                <a:effectLst/>
                <a:latin typeface="Calibri" panose="020F0502020204030204" pitchFamily="34" charset="0"/>
                <a:ea typeface="Calibri" panose="020F0502020204030204" pitchFamily="34" charset="0"/>
                <a:cs typeface="Calibri" panose="020F0502020204030204" pitchFamily="34" charset="0"/>
              </a:rPr>
              <a:t>décideurs</a:t>
            </a:r>
            <a:r>
              <a:rPr lang="en-US" sz="1250" dirty="0">
                <a:effectLst/>
                <a:latin typeface="Calibri" panose="020F0502020204030204" pitchFamily="34" charset="0"/>
                <a:ea typeface="Calibri" panose="020F0502020204030204" pitchFamily="34" charset="0"/>
                <a:cs typeface="Calibri" panose="020F0502020204030204" pitchFamily="34" charset="0"/>
              </a:rPr>
              <a:t> politiques dans la </a:t>
            </a:r>
            <a:r>
              <a:rPr lang="en-US" sz="1250" b="1" dirty="0">
                <a:effectLst/>
                <a:latin typeface="Calibri" panose="020F0502020204030204" pitchFamily="34" charset="0"/>
                <a:ea typeface="Calibri" panose="020F0502020204030204" pitchFamily="34" charset="0"/>
                <a:cs typeface="Calibri" panose="020F0502020204030204" pitchFamily="34" charset="0"/>
              </a:rPr>
              <a:t>planification, le </a:t>
            </a:r>
            <a:r>
              <a:rPr lang="en-US" sz="1250" b="1" dirty="0" err="1">
                <a:effectLst/>
                <a:latin typeface="Calibri" panose="020F0502020204030204" pitchFamily="34" charset="0"/>
                <a:ea typeface="Calibri" panose="020F0502020204030204" pitchFamily="34" charset="0"/>
                <a:cs typeface="Calibri" panose="020F0502020204030204" pitchFamily="34" charset="0"/>
              </a:rPr>
              <a:t>suivi</a:t>
            </a:r>
            <a:r>
              <a:rPr lang="en-US" sz="1250" b="1" dirty="0">
                <a:effectLst/>
                <a:latin typeface="Calibri" panose="020F0502020204030204" pitchFamily="34" charset="0"/>
                <a:ea typeface="Calibri" panose="020F0502020204030204" pitchFamily="34" charset="0"/>
                <a:cs typeface="Calibri" panose="020F0502020204030204" pitchFamily="34" charset="0"/>
              </a:rPr>
              <a:t> et </a:t>
            </a:r>
            <a:r>
              <a:rPr lang="en-US" sz="1250" b="1" dirty="0" err="1">
                <a:effectLst/>
                <a:latin typeface="Calibri" panose="020F0502020204030204" pitchFamily="34" charset="0"/>
                <a:ea typeface="Calibri" panose="020F0502020204030204" pitchFamily="34" charset="0"/>
                <a:cs typeface="Calibri" panose="020F0502020204030204" pitchFamily="34" charset="0"/>
              </a:rPr>
              <a:t>l’évaluation</a:t>
            </a:r>
            <a:r>
              <a:rPr lang="en-US" sz="1250" b="1" dirty="0">
                <a:effectLst/>
                <a:latin typeface="Calibri" panose="020F0502020204030204" pitchFamily="34" charset="0"/>
                <a:ea typeface="Calibri" panose="020F0502020204030204" pitchFamily="34" charset="0"/>
                <a:cs typeface="Calibri" panose="020F0502020204030204" pitchFamily="34" charset="0"/>
              </a:rPr>
              <a:t> </a:t>
            </a:r>
            <a:r>
              <a:rPr lang="en-US" sz="1250" b="0" dirty="0">
                <a:effectLst/>
                <a:latin typeface="Calibri" panose="020F0502020204030204" pitchFamily="34" charset="0"/>
                <a:ea typeface="Calibri" panose="020F0502020204030204" pitchFamily="34" charset="0"/>
                <a:cs typeface="Calibri" panose="020F0502020204030204" pitchFamily="34" charset="0"/>
              </a:rPr>
              <a:t>de </a:t>
            </a:r>
            <a:r>
              <a:rPr lang="en-US" sz="1250" b="0" dirty="0" err="1">
                <a:effectLst/>
                <a:latin typeface="Calibri" panose="020F0502020204030204" pitchFamily="34" charset="0"/>
                <a:ea typeface="Calibri" panose="020F0502020204030204" pitchFamily="34" charset="0"/>
                <a:cs typeface="Calibri" panose="020F0502020204030204" pitchFamily="34" charset="0"/>
              </a:rPr>
              <a:t>l'efficacité</a:t>
            </a:r>
            <a:r>
              <a:rPr lang="en-US" sz="1250" b="0" dirty="0">
                <a:effectLst/>
                <a:latin typeface="Calibri" panose="020F0502020204030204" pitchFamily="34" charset="0"/>
                <a:ea typeface="Calibri" panose="020F0502020204030204" pitchFamily="34" charset="0"/>
                <a:cs typeface="Calibri" panose="020F0502020204030204" pitchFamily="34" charset="0"/>
              </a:rPr>
              <a:t> </a:t>
            </a:r>
            <a:r>
              <a:rPr lang="en-US" sz="1250" dirty="0">
                <a:effectLst/>
                <a:latin typeface="Calibri" panose="020F0502020204030204" pitchFamily="34" charset="0"/>
                <a:ea typeface="Calibri" panose="020F0502020204030204" pitchFamily="34" charset="0"/>
                <a:cs typeface="Calibri" panose="020F0502020204030204" pitchFamily="34" charset="0"/>
              </a:rPr>
              <a:t>de </a:t>
            </a:r>
            <a:r>
              <a:rPr lang="en-US" sz="1250" dirty="0" err="1">
                <a:effectLst/>
                <a:latin typeface="Calibri" panose="020F0502020204030204" pitchFamily="34" charset="0"/>
                <a:ea typeface="Calibri" panose="020F0502020204030204" pitchFamily="34" charset="0"/>
                <a:cs typeface="Calibri" panose="020F0502020204030204" pitchFamily="34" charset="0"/>
              </a:rPr>
              <a:t>leurs</a:t>
            </a:r>
            <a:r>
              <a:rPr lang="en-US" sz="1250" dirty="0">
                <a:effectLst/>
                <a:latin typeface="Calibri" panose="020F0502020204030204" pitchFamily="34" charset="0"/>
                <a:ea typeface="Calibri" panose="020F0502020204030204" pitchFamily="34" charset="0"/>
                <a:cs typeface="Calibri" panose="020F0502020204030204" pitchFamily="34" charset="0"/>
              </a:rPr>
              <a:t> initiatives de </a:t>
            </a:r>
            <a:r>
              <a:rPr lang="en-US" sz="1250" dirty="0" err="1">
                <a:effectLst/>
                <a:latin typeface="Calibri" panose="020F0502020204030204" pitchFamily="34" charset="0"/>
                <a:ea typeface="Calibri" panose="020F0502020204030204" pitchFamily="34" charset="0"/>
                <a:cs typeface="Calibri" panose="020F0502020204030204" pitchFamily="34" charset="0"/>
              </a:rPr>
              <a:t>réduction</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post-</a:t>
            </a:r>
            <a:r>
              <a:rPr lang="en-US" sz="1250" dirty="0" err="1">
                <a:effectLst/>
                <a:latin typeface="Calibri" panose="020F0502020204030204" pitchFamily="34" charset="0"/>
                <a:ea typeface="Calibri" panose="020F0502020204030204" pitchFamily="34" charset="0"/>
                <a:cs typeface="Calibri" panose="020F0502020204030204" pitchFamily="34" charset="0"/>
              </a:rPr>
              <a:t>récolte</a:t>
            </a: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a:t>
            </a:r>
            <a:r>
              <a:rPr lang="en-US" sz="1250" dirty="0" err="1">
                <a:effectLst/>
                <a:latin typeface="Calibri" panose="020F0502020204030204" pitchFamily="34" charset="0"/>
                <a:ea typeface="Calibri" panose="020F0502020204030204" pitchFamily="34" charset="0"/>
                <a:cs typeface="Calibri" panose="020F0502020204030204" pitchFamily="34" charset="0"/>
              </a:rPr>
              <a:t>fonde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ses</a:t>
            </a:r>
            <a:r>
              <a:rPr lang="en-US" sz="1250" dirty="0">
                <a:effectLst/>
                <a:latin typeface="Calibri" panose="020F0502020204030204" pitchFamily="34" charset="0"/>
                <a:ea typeface="Calibri" panose="020F0502020204030204" pitchFamily="34" charset="0"/>
                <a:cs typeface="Calibri" panose="020F0502020204030204" pitchFamily="34" charset="0"/>
              </a:rPr>
              <a:t> estimations de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sur deux sources </a:t>
            </a:r>
            <a:r>
              <a:rPr lang="en-US" sz="1250" dirty="0" err="1">
                <a:effectLst/>
                <a:latin typeface="Calibri" panose="020F0502020204030204" pitchFamily="34" charset="0"/>
                <a:ea typeface="Calibri" panose="020F0502020204030204" pitchFamily="34" charset="0"/>
                <a:cs typeface="Calibri" panose="020F0502020204030204" pitchFamily="34" charset="0"/>
              </a:rPr>
              <a:t>d'information</a:t>
            </a: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les </a:t>
            </a:r>
            <a:r>
              <a:rPr lang="en-US" sz="1250" dirty="0" err="1">
                <a:effectLst/>
                <a:latin typeface="Calibri" panose="020F0502020204030204" pitchFamily="34" charset="0"/>
                <a:ea typeface="Calibri" panose="020F0502020204030204" pitchFamily="34" charset="0"/>
                <a:cs typeface="Calibri" panose="020F0502020204030204" pitchFamily="34" charset="0"/>
              </a:rPr>
              <a:t>données</a:t>
            </a:r>
            <a:r>
              <a:rPr lang="en-US" sz="1250" dirty="0">
                <a:effectLst/>
                <a:latin typeface="Calibri" panose="020F0502020204030204" pitchFamily="34" charset="0"/>
                <a:ea typeface="Calibri" panose="020F0502020204030204" pitchFamily="34" charset="0"/>
                <a:cs typeface="Calibri" panose="020F0502020204030204" pitchFamily="34" charset="0"/>
              </a:rPr>
              <a:t> de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tirées</a:t>
            </a:r>
            <a:r>
              <a:rPr lang="en-US" sz="1250" dirty="0">
                <a:effectLst/>
                <a:latin typeface="Calibri" panose="020F0502020204030204" pitchFamily="34" charset="0"/>
                <a:ea typeface="Calibri" panose="020F0502020204030204" pitchFamily="34" charset="0"/>
                <a:cs typeface="Calibri" panose="020F0502020204030204" pitchFamily="34" charset="0"/>
              </a:rPr>
              <a:t> de la </a:t>
            </a:r>
            <a:r>
              <a:rPr lang="en-US" sz="1250" dirty="0" err="1">
                <a:effectLst/>
                <a:latin typeface="Calibri" panose="020F0502020204030204" pitchFamily="34" charset="0"/>
                <a:ea typeface="Calibri" panose="020F0502020204030204" pitchFamily="34" charset="0"/>
                <a:cs typeface="Calibri" panose="020F0502020204030204" pitchFamily="34" charset="0"/>
              </a:rPr>
              <a:t>littérature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scientifique</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ventilées</a:t>
            </a:r>
            <a:r>
              <a:rPr lang="en-US" sz="1250" dirty="0">
                <a:effectLst/>
                <a:latin typeface="Calibri" panose="020F0502020204030204" pitchFamily="34" charset="0"/>
                <a:ea typeface="Calibri" panose="020F0502020204030204" pitchFamily="34" charset="0"/>
                <a:cs typeface="Calibri" panose="020F0502020204030204" pitchFamily="34" charset="0"/>
              </a:rPr>
              <a:t> par culture, type </a:t>
            </a:r>
            <a:r>
              <a:rPr lang="en-US" sz="1250" dirty="0" err="1">
                <a:effectLst/>
                <a:latin typeface="Calibri" panose="020F0502020204030204" pitchFamily="34" charset="0"/>
                <a:ea typeface="Calibri" panose="020F0502020204030204" pitchFamily="34" charset="0"/>
                <a:cs typeface="Calibri" panose="020F0502020204030204" pitchFamily="34" charset="0"/>
              </a:rPr>
              <a:t>d'exploitation</a:t>
            </a:r>
            <a:r>
              <a:rPr lang="en-US" sz="1250" dirty="0">
                <a:effectLst/>
                <a:latin typeface="Calibri" panose="020F0502020204030204" pitchFamily="34" charset="0"/>
                <a:ea typeface="Calibri" panose="020F0502020204030204" pitchFamily="34" charset="0"/>
                <a:cs typeface="Calibri" panose="020F0502020204030204" pitchFamily="34" charset="0"/>
              </a:rPr>
              <a:t> et </a:t>
            </a:r>
            <a:r>
              <a:rPr lang="en-US" sz="1250" dirty="0" err="1">
                <a:effectLst/>
                <a:latin typeface="Calibri" panose="020F0502020204030204" pitchFamily="34" charset="0"/>
                <a:ea typeface="Calibri" panose="020F0502020204030204" pitchFamily="34" charset="0"/>
                <a:cs typeface="Calibri" panose="020F0502020204030204" pitchFamily="34" charset="0"/>
              </a:rPr>
              <a:t>climat</a:t>
            </a: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les </a:t>
            </a:r>
            <a:r>
              <a:rPr lang="en-US" sz="1250" dirty="0" err="1">
                <a:effectLst/>
                <a:latin typeface="Calibri" panose="020F0502020204030204" pitchFamily="34" charset="0"/>
                <a:ea typeface="Calibri" panose="020F0502020204030204" pitchFamily="34" charset="0"/>
                <a:cs typeface="Calibri" panose="020F0502020204030204" pitchFamily="34" charset="0"/>
              </a:rPr>
              <a:t>facteurs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locaux</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notamment</a:t>
            </a:r>
            <a:r>
              <a:rPr lang="en-US" sz="1250" dirty="0">
                <a:effectLst/>
                <a:latin typeface="Calibri" panose="020F0502020204030204" pitchFamily="34" charset="0"/>
                <a:ea typeface="Calibri" panose="020F0502020204030204" pitchFamily="34" charset="0"/>
                <a:cs typeface="Calibri" panose="020F0502020204030204" pitchFamily="34" charset="0"/>
              </a:rPr>
              <a:t> les conditions et les pratiques qui </a:t>
            </a:r>
            <a:r>
              <a:rPr lang="en-US" sz="1250" dirty="0" err="1">
                <a:effectLst/>
                <a:latin typeface="Calibri" panose="020F0502020204030204" pitchFamily="34" charset="0"/>
                <a:ea typeface="Calibri" panose="020F0502020204030204" pitchFamily="34" charset="0"/>
                <a:cs typeface="Calibri" panose="020F0502020204030204" pitchFamily="34" charset="0"/>
              </a:rPr>
              <a:t>peuvent</a:t>
            </a:r>
            <a:r>
              <a:rPr lang="en-US" sz="1250" dirty="0">
                <a:effectLst/>
                <a:latin typeface="Calibri" panose="020F0502020204030204" pitchFamily="34" charset="0"/>
                <a:ea typeface="Calibri" panose="020F0502020204030204" pitchFamily="34" charset="0"/>
                <a:cs typeface="Calibri" panose="020F0502020204030204" pitchFamily="34" charset="0"/>
              </a:rPr>
              <a:t> affecter les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(production, </a:t>
            </a:r>
            <a:r>
              <a:rPr lang="en-US" sz="1250" dirty="0" err="1">
                <a:effectLst/>
                <a:latin typeface="Calibri" panose="020F0502020204030204" pitchFamily="34" charset="0"/>
                <a:ea typeface="Calibri" panose="020F0502020204030204" pitchFamily="34" charset="0"/>
                <a:cs typeface="Calibri" panose="020F0502020204030204" pitchFamily="34" charset="0"/>
              </a:rPr>
              <a:t>ravageurs</a:t>
            </a:r>
            <a:r>
              <a:rPr lang="en-US" sz="1250" dirty="0">
                <a:effectLst/>
                <a:latin typeface="Calibri" panose="020F0502020204030204" pitchFamily="34" charset="0"/>
                <a:ea typeface="Calibri" panose="020F0502020204030204" pitchFamily="34" charset="0"/>
                <a:cs typeface="Calibri" panose="020F0502020204030204" pitchFamily="34" charset="0"/>
              </a:rPr>
              <a:t>, conditions </a:t>
            </a:r>
            <a:r>
              <a:rPr lang="en-US" sz="1250" dirty="0" err="1">
                <a:effectLst/>
                <a:latin typeface="Calibri" panose="020F0502020204030204" pitchFamily="34" charset="0"/>
                <a:ea typeface="Calibri" panose="020F0502020204030204" pitchFamily="34" charset="0"/>
                <a:cs typeface="Calibri" panose="020F0502020204030204" pitchFamily="34" charset="0"/>
              </a:rPr>
              <a:t>météorologiques</a:t>
            </a:r>
            <a:r>
              <a:rPr lang="en-US" sz="1250" dirty="0">
                <a:effectLst/>
                <a:latin typeface="Calibri" panose="020F0502020204030204" pitchFamily="34" charset="0"/>
                <a:ea typeface="Calibri" panose="020F0502020204030204" pitchFamily="34" charset="0"/>
                <a:cs typeface="Calibri" panose="020F0502020204030204" pitchFamily="34" charset="0"/>
              </a:rPr>
              <a:t>, conditions et durée du stockage, </a:t>
            </a:r>
            <a:r>
              <a:rPr lang="en-US" sz="1250" dirty="0" err="1">
                <a:effectLst/>
                <a:latin typeface="Calibri" panose="020F0502020204030204" pitchFamily="34" charset="0"/>
                <a:ea typeface="Calibri" panose="020F0502020204030204" pitchFamily="34" charset="0"/>
                <a:cs typeface="Calibri" panose="020F0502020204030204" pitchFamily="34" charset="0"/>
              </a:rPr>
              <a:t>commercialisation</a:t>
            </a:r>
            <a:r>
              <a:rPr lang="en-US" sz="1250" dirty="0">
                <a:effectLst/>
                <a:latin typeface="Calibri" panose="020F0502020204030204" pitchFamily="34" charset="0"/>
                <a:ea typeface="Calibri" panose="020F0502020204030204" pitchFamily="34" charset="0"/>
                <a:cs typeface="Calibri" panose="020F0502020204030204" pitchFamily="34" charset="0"/>
              </a:rPr>
              <a:t>, pratiques de </a:t>
            </a:r>
            <a:r>
              <a:rPr lang="en-US" sz="1250" dirty="0" err="1">
                <a:effectLst/>
                <a:latin typeface="Calibri" panose="020F0502020204030204" pitchFamily="34" charset="0"/>
                <a:ea typeface="Calibri" panose="020F0502020204030204" pitchFamily="34" charset="0"/>
                <a:cs typeface="Calibri" panose="020F0502020204030204" pitchFamily="34" charset="0"/>
              </a:rPr>
              <a:t>réduction</a:t>
            </a:r>
            <a:r>
              <a:rPr lang="en-US" sz="1250" dirty="0">
                <a:effectLst/>
                <a:latin typeface="Calibri" panose="020F0502020204030204" pitchFamily="34" charset="0"/>
                <a:ea typeface="Calibri" panose="020F0502020204030204" pitchFamily="34" charset="0"/>
                <a:cs typeface="Calibri" panose="020F0502020204030204" pitchFamily="34" charset="0"/>
              </a:rPr>
              <a:t> des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etc.)</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err="1">
                <a:effectLst/>
                <a:latin typeface="Calibri" panose="020F0502020204030204" pitchFamily="34" charset="0"/>
                <a:ea typeface="Calibri" panose="020F0502020204030204" pitchFamily="34" charset="0"/>
                <a:cs typeface="Calibri" panose="020F0502020204030204" pitchFamily="34" charset="0"/>
              </a:rPr>
              <a:t>L'ensemble</a:t>
            </a:r>
            <a:r>
              <a:rPr lang="en-US" sz="1250" dirty="0">
                <a:effectLst/>
                <a:latin typeface="Calibri" panose="020F0502020204030204" pitchFamily="34" charset="0"/>
                <a:ea typeface="Calibri" panose="020F0502020204030204" pitchFamily="34" charset="0"/>
                <a:cs typeface="Calibri" panose="020F0502020204030204" pitchFamily="34" charset="0"/>
              </a:rPr>
              <a:t> de </a:t>
            </a:r>
            <a:r>
              <a:rPr lang="en-US" sz="1250" dirty="0" err="1">
                <a:effectLst/>
                <a:latin typeface="Calibri" panose="020F0502020204030204" pitchFamily="34" charset="0"/>
                <a:ea typeface="Calibri" panose="020F0502020204030204" pitchFamily="34" charset="0"/>
                <a:cs typeface="Calibri" panose="020F0502020204030204" pitchFamily="34" charset="0"/>
              </a:rPr>
              <a:t>ces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informations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permet</a:t>
            </a:r>
            <a:r>
              <a:rPr lang="en-US" sz="1250" dirty="0">
                <a:effectLst/>
                <a:latin typeface="Calibri" panose="020F0502020204030204" pitchFamily="34" charset="0"/>
                <a:ea typeface="Calibri" panose="020F0502020204030204" pitchFamily="34" charset="0"/>
                <a:cs typeface="Calibri" panose="020F0502020204030204" pitchFamily="34" charset="0"/>
              </a:rPr>
              <a:t> à APHLIS </a:t>
            </a:r>
            <a:r>
              <a:rPr lang="en-US" sz="1250" dirty="0" err="1">
                <a:effectLst/>
                <a:latin typeface="Calibri" panose="020F0502020204030204" pitchFamily="34" charset="0"/>
                <a:ea typeface="Calibri" panose="020F0502020204030204" pitchFamily="34" charset="0"/>
                <a:cs typeface="Calibri" panose="020F0502020204030204" pitchFamily="34" charset="0"/>
              </a:rPr>
              <a:t>d'estimer</a:t>
            </a:r>
            <a:r>
              <a:rPr lang="en-US" sz="1250" dirty="0">
                <a:effectLst/>
                <a:latin typeface="Calibri" panose="020F0502020204030204" pitchFamily="34" charset="0"/>
                <a:ea typeface="Calibri" panose="020F0502020204030204" pitchFamily="34" charset="0"/>
                <a:cs typeface="Calibri" panose="020F0502020204030204" pitchFamily="34" charset="0"/>
              </a:rPr>
              <a:t> les </a:t>
            </a:r>
            <a:r>
              <a:rPr lang="en-US" sz="1250" dirty="0" err="1">
                <a:effectLst/>
                <a:latin typeface="Calibri" panose="020F0502020204030204" pitchFamily="34" charset="0"/>
                <a:ea typeface="Calibri" panose="020F0502020204030204" pitchFamily="34" charset="0"/>
                <a:cs typeface="Calibri" panose="020F0502020204030204" pitchFamily="34" charset="0"/>
              </a:rPr>
              <a:t>pertes</a:t>
            </a:r>
            <a:r>
              <a:rPr lang="en-US" sz="1250" dirty="0">
                <a:effectLst/>
                <a:latin typeface="Calibri" panose="020F0502020204030204" pitchFamily="34" charset="0"/>
                <a:ea typeface="Calibri" panose="020F0502020204030204" pitchFamily="34" charset="0"/>
                <a:cs typeface="Calibri" panose="020F0502020204030204" pitchFamily="34" charset="0"/>
              </a:rPr>
              <a:t> post-</a:t>
            </a:r>
            <a:r>
              <a:rPr lang="en-US" sz="1250" dirty="0" err="1">
                <a:effectLst/>
                <a:latin typeface="Calibri" panose="020F0502020204030204" pitchFamily="34" charset="0"/>
                <a:ea typeface="Calibri" panose="020F0502020204030204" pitchFamily="34" charset="0"/>
                <a:cs typeface="Calibri" panose="020F0502020204030204" pitchFamily="34" charset="0"/>
              </a:rPr>
              <a:t>récolte</a:t>
            </a:r>
            <a:r>
              <a:rPr lang="en-US" sz="1250" dirty="0">
                <a:effectLst/>
                <a:latin typeface="Calibri" panose="020F0502020204030204" pitchFamily="34" charset="0"/>
                <a:ea typeface="Calibri" panose="020F0502020204030204" pitchFamily="34" charset="0"/>
                <a:cs typeface="Calibri" panose="020F0502020204030204" pitchFamily="34" charset="0"/>
              </a:rPr>
              <a:t> aux </a:t>
            </a:r>
            <a:r>
              <a:rPr lang="en-US" sz="1250" dirty="0" err="1">
                <a:effectLst/>
                <a:latin typeface="Calibri" panose="020F0502020204030204" pitchFamily="34" charset="0"/>
                <a:ea typeface="Calibri" panose="020F0502020204030204" pitchFamily="34" charset="0"/>
                <a:cs typeface="Calibri" panose="020F0502020204030204" pitchFamily="34" charset="0"/>
              </a:rPr>
              <a:t>niveaux</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infranational</a:t>
            </a:r>
            <a:r>
              <a:rPr lang="en-US" sz="1250" dirty="0">
                <a:effectLst/>
                <a:latin typeface="Calibri" panose="020F0502020204030204" pitchFamily="34" charset="0"/>
                <a:ea typeface="Calibri" panose="020F0502020204030204" pitchFamily="34" charset="0"/>
                <a:cs typeface="Calibri" panose="020F0502020204030204" pitchFamily="34" charset="0"/>
              </a:rPr>
              <a:t>, national et </a:t>
            </a:r>
            <a:r>
              <a:rPr lang="en-US" sz="1250" dirty="0" err="1">
                <a:effectLst/>
                <a:latin typeface="Calibri" panose="020F0502020204030204" pitchFamily="34" charset="0"/>
                <a:ea typeface="Calibri" panose="020F0502020204030204" pitchFamily="34" charset="0"/>
                <a:cs typeface="Calibri" panose="020F0502020204030204" pitchFamily="34" charset="0"/>
              </a:rPr>
              <a:t>régional</a:t>
            </a:r>
            <a:r>
              <a:rPr lang="en-US" sz="1250" dirty="0">
                <a:effectLst/>
                <a:latin typeface="Calibri" panose="020F0502020204030204" pitchFamily="34" charset="0"/>
                <a:ea typeface="Calibri" panose="020F0502020204030204" pitchFamily="34" charset="0"/>
                <a:cs typeface="Calibri" panose="020F0502020204030204" pitchFamily="34" charset="0"/>
              </a:rPr>
              <a:t>.</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50" dirty="0" err="1">
                <a:effectLst/>
                <a:latin typeface="Calibri" panose="020F0502020204030204" pitchFamily="34" charset="0"/>
                <a:ea typeface="Calibri" panose="020F0502020204030204" pitchFamily="34" charset="0"/>
                <a:cs typeface="Calibri" panose="020F0502020204030204" pitchFamily="34" charset="0"/>
              </a:rPr>
              <a:t>Toutes</a:t>
            </a:r>
            <a:r>
              <a:rPr lang="en-US" sz="1250" dirty="0">
                <a:effectLst/>
                <a:latin typeface="Calibri" panose="020F0502020204030204" pitchFamily="34" charset="0"/>
                <a:ea typeface="Calibri" panose="020F0502020204030204" pitchFamily="34" charset="0"/>
                <a:cs typeface="Calibri" panose="020F0502020204030204" pitchFamily="34" charset="0"/>
              </a:rPr>
              <a:t> les estimations </a:t>
            </a:r>
            <a:r>
              <a:rPr lang="en-US" sz="1250" dirty="0" err="1">
                <a:effectLst/>
                <a:latin typeface="Calibri" panose="020F0502020204030204" pitchFamily="34" charset="0"/>
                <a:ea typeface="Calibri" panose="020F0502020204030204" pitchFamily="34" charset="0"/>
                <a:cs typeface="Calibri" panose="020F0502020204030204" pitchFamily="34" charset="0"/>
              </a:rPr>
              <a:t>d'APHLIS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sont</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rigoureuses</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transparentes</a:t>
            </a:r>
            <a:r>
              <a:rPr lang="en-US" sz="1250" dirty="0">
                <a:effectLst/>
                <a:latin typeface="Calibri" panose="020F0502020204030204" pitchFamily="34" charset="0"/>
                <a:ea typeface="Calibri" panose="020F0502020204030204" pitchFamily="34" charset="0"/>
                <a:cs typeface="Calibri" panose="020F0502020204030204" pitchFamily="34" charset="0"/>
              </a:rPr>
              <a:t> et </a:t>
            </a:r>
            <a:r>
              <a:rPr lang="en-US" sz="1250" dirty="0" err="1">
                <a:effectLst/>
                <a:latin typeface="Calibri" panose="020F0502020204030204" pitchFamily="34" charset="0"/>
                <a:ea typeface="Calibri" panose="020F0502020204030204" pitchFamily="34" charset="0"/>
                <a:cs typeface="Calibri" panose="020F0502020204030204" pitchFamily="34" charset="0"/>
              </a:rPr>
              <a:t>librement</a:t>
            </a:r>
            <a:r>
              <a:rPr lang="en-US" sz="1250" dirty="0">
                <a:effectLst/>
                <a:latin typeface="Calibri" panose="020F0502020204030204" pitchFamily="34" charset="0"/>
                <a:ea typeface="Calibri" panose="020F0502020204030204" pitchFamily="34" charset="0"/>
                <a:cs typeface="Calibri" panose="020F0502020204030204" pitchFamily="34" charset="0"/>
              </a:rPr>
              <a:t> </a:t>
            </a:r>
            <a:r>
              <a:rPr lang="en-US" sz="1250" dirty="0" err="1">
                <a:effectLst/>
                <a:latin typeface="Calibri" panose="020F0502020204030204" pitchFamily="34" charset="0"/>
                <a:ea typeface="Calibri" panose="020F0502020204030204" pitchFamily="34" charset="0"/>
                <a:cs typeface="Calibri" panose="020F0502020204030204" pitchFamily="34" charset="0"/>
              </a:rPr>
              <a:t>accessibles</a:t>
            </a:r>
            <a:r>
              <a:rPr lang="en-US" sz="1250" dirty="0">
                <a:effectLst/>
                <a:latin typeface="Calibri" panose="020F0502020204030204" pitchFamily="34" charset="0"/>
                <a:ea typeface="Calibri" panose="020F0502020204030204" pitchFamily="34" charset="0"/>
                <a:cs typeface="Calibri" panose="020F0502020204030204" pitchFamily="34" charset="0"/>
              </a:rPr>
              <a:t> sur le site web : </a:t>
            </a:r>
            <a:r>
              <a:rPr lang="en-US" sz="125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17</a:t>
            </a:fld>
            <a:endParaRPr lang="en-GB" sz="1400" b="0" strike="noStrike" spc="-1" dirty="0">
              <a:latin typeface="Times New Roman"/>
            </a:endParaRPr>
          </a:p>
        </p:txBody>
      </p:sp>
    </p:spTree>
    <p:extLst>
      <p:ext uri="{BB962C8B-B14F-4D97-AF65-F5344CB8AC3E}">
        <p14:creationId xmlns:p14="http://schemas.microsoft.com/office/powerpoint/2010/main" val="375762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lvl="0" indent="0" algn="just">
              <a:spcBef>
                <a:spcPts val="0"/>
              </a:spcBef>
              <a:spcAft>
                <a:spcPts val="0"/>
              </a:spcAft>
              <a:buFont typeface="Symbol" pitchFamily="2" charset="2"/>
              <a:buNone/>
            </a:pPr>
            <a:r>
              <a:rPr lang="en-US" sz="1800" dirty="0">
                <a:effectLst/>
                <a:latin typeface="Calibri" panose="020F0502020204030204" pitchFamily="34" charset="0"/>
                <a:ea typeface="Calibri" panose="020F0502020204030204" pitchFamily="34" charset="0"/>
                <a:cs typeface="Calibri" panose="020F0502020204030204" pitchFamily="34" charset="0"/>
              </a:rPr>
              <a:t>APHLIS fournit des données sur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 volume des </a:t>
            </a:r>
            <a:r>
              <a:rPr lang="en-US" sz="1800" dirty="0" err="1">
                <a:effectLst/>
                <a:latin typeface="Calibri" panose="020F0502020204030204" pitchFamily="34" charset="0"/>
                <a:ea typeface="Calibri" panose="020F0502020204030204" pitchFamily="34" charset="0"/>
                <a:cs typeface="Calibri" panose="020F0502020204030204" pitchFamily="34" charset="0"/>
              </a:rPr>
              <a:t>pertes</a:t>
            </a:r>
            <a:r>
              <a:rPr lang="en-US" sz="1800" dirty="0">
                <a:effectLst/>
                <a:latin typeface="Calibri" panose="020F0502020204030204" pitchFamily="34" charset="0"/>
                <a:ea typeface="Calibri" panose="020F0502020204030204" pitchFamily="34" charset="0"/>
                <a:cs typeface="Calibri" panose="020F0502020204030204" pitchFamily="34" charset="0"/>
              </a:rPr>
              <a:t> des produits de base à différents stades de la chaîne de valeur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 </a:t>
            </a:r>
            <a:r>
              <a:rPr lang="en-US" sz="1800" dirty="0" err="1">
                <a:effectLst/>
                <a:latin typeface="Calibri" panose="020F0502020204030204" pitchFamily="34" charset="0"/>
                <a:ea typeface="Calibri" panose="020F0502020204030204" pitchFamily="34" charset="0"/>
                <a:cs typeface="Calibri" panose="020F0502020204030204" pitchFamily="34" charset="0"/>
              </a:rPr>
              <a:t>pourcentage</a:t>
            </a:r>
            <a:r>
              <a:rPr lang="en-US" sz="1800" dirty="0">
                <a:effectLst/>
                <a:latin typeface="Calibri" panose="020F0502020204030204" pitchFamily="34" charset="0"/>
                <a:ea typeface="Calibri" panose="020F0502020204030204" pitchFamily="34" charset="0"/>
                <a:cs typeface="Calibri" panose="020F0502020204030204" pitchFamily="34" charset="0"/>
              </a:rPr>
              <a:t> des pertes par produit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les implications nutritionnelles des pertes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les valeurs financières des pertes et ce qu'elles représentent en termes de PIB agricole et national.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Comme le montre cette diapositive, en 2019, le Malawi a perdu environ 647.796 tonnes de maïs après la récolte, </a:t>
            </a:r>
            <a:r>
              <a:rPr lang="en-US" sz="1800" dirty="0" err="1">
                <a:effectLst/>
                <a:latin typeface="Calibri" panose="020F0502020204030204" pitchFamily="34" charset="0"/>
                <a:ea typeface="Calibri" panose="020F0502020204030204" pitchFamily="34" charset="0"/>
              </a:rPr>
              <a:t>correspondant</a:t>
            </a:r>
            <a:r>
              <a:rPr lang="en-US" sz="1800" dirty="0">
                <a:effectLst/>
                <a:latin typeface="Calibri" panose="020F0502020204030204" pitchFamily="34" charset="0"/>
                <a:ea typeface="Calibri" panose="020F0502020204030204" pitchFamily="34" charset="0"/>
              </a:rPr>
              <a:t> à une valeur de plus de 175 millions de dollars</a:t>
            </a:r>
            <a:r>
              <a:rPr lang="en-US" dirty="0">
                <a:effectLst/>
              </a:rPr>
              <a:t>.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18</a:t>
            </a:fld>
            <a:endParaRPr lang="en-GB" sz="1400" b="0" strike="noStrike" spc="-1" dirty="0">
              <a:latin typeface="Times New Roman"/>
            </a:endParaRPr>
          </a:p>
        </p:txBody>
      </p:sp>
    </p:spTree>
    <p:extLst>
      <p:ext uri="{BB962C8B-B14F-4D97-AF65-F5344CB8AC3E}">
        <p14:creationId xmlns:p14="http://schemas.microsoft.com/office/powerpoint/2010/main" val="2348992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Un des </a:t>
            </a:r>
            <a:r>
              <a:rPr lang="en-US" sz="1800" dirty="0" err="1">
                <a:effectLst/>
                <a:latin typeface="Calibri" panose="020F0502020204030204" pitchFamily="34" charset="0"/>
                <a:ea typeface="Calibri" panose="020F0502020204030204" pitchFamily="34" charset="0"/>
                <a:cs typeface="Calibri" panose="020F0502020204030204" pitchFamily="34" charset="0"/>
              </a:rPr>
              <a:t>outils</a:t>
            </a:r>
            <a:r>
              <a:rPr lang="en-US" sz="1800" dirty="0">
                <a:effectLst/>
                <a:latin typeface="Calibri" panose="020F0502020204030204" pitchFamily="34" charset="0"/>
                <a:ea typeface="Calibri" panose="020F0502020204030204" pitchFamily="34" charset="0"/>
                <a:cs typeface="Calibri" panose="020F0502020204030204" pitchFamily="34" charset="0"/>
              </a:rPr>
              <a:t> d’ APHLIS </a:t>
            </a:r>
            <a:r>
              <a:rPr lang="en-US" sz="1800" dirty="0" err="1">
                <a:effectLst/>
                <a:latin typeface="Calibri" panose="020F0502020204030204" pitchFamily="34" charset="0"/>
                <a:ea typeface="Calibri" panose="020F0502020204030204" pitchFamily="34" charset="0"/>
                <a:cs typeface="Calibri" panose="020F0502020204030204" pitchFamily="34" charset="0"/>
              </a:rPr>
              <a:t>estime</a:t>
            </a:r>
            <a:r>
              <a:rPr lang="en-US" sz="1800" dirty="0">
                <a:effectLst/>
                <a:latin typeface="Calibri" panose="020F0502020204030204" pitchFamily="34" charset="0"/>
                <a:ea typeface="Calibri" panose="020F0502020204030204" pitchFamily="34" charset="0"/>
                <a:cs typeface="Calibri" panose="020F0502020204030204" pitchFamily="34" charset="0"/>
              </a:rPr>
              <a:t> la </a:t>
            </a:r>
            <a:r>
              <a:rPr lang="en-US" sz="1800" dirty="0" err="1">
                <a:effectLst/>
                <a:latin typeface="Calibri" panose="020F0502020204030204" pitchFamily="34" charset="0"/>
                <a:ea typeface="Calibri" panose="020F0502020204030204" pitchFamily="34" charset="0"/>
                <a:cs typeface="Calibri" panose="020F0502020204030204" pitchFamily="34" charset="0"/>
              </a:rPr>
              <a:t>valeur</a:t>
            </a:r>
            <a:r>
              <a:rPr lang="en-US" sz="1800" dirty="0">
                <a:effectLst/>
                <a:latin typeface="Calibri" panose="020F0502020204030204" pitchFamily="34" charset="0"/>
                <a:ea typeface="Calibri" panose="020F0502020204030204" pitchFamily="34" charset="0"/>
                <a:cs typeface="Calibri" panose="020F0502020204030204" pitchFamily="34" charset="0"/>
              </a:rPr>
              <a:t> financière des </a:t>
            </a:r>
            <a:r>
              <a:rPr lang="en-US" sz="1800" dirty="0" err="1">
                <a:effectLst/>
                <a:latin typeface="Calibri" panose="020F0502020204030204" pitchFamily="34" charset="0"/>
                <a:ea typeface="Calibri" panose="020F0502020204030204" pitchFamily="34" charset="0"/>
                <a:cs typeface="Calibri" panose="020F0502020204030204" pitchFamily="34" charset="0"/>
              </a:rPr>
              <a:t>pertes</a:t>
            </a:r>
            <a:r>
              <a:rPr lang="en-US" sz="1800" dirty="0">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en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multipliant</a:t>
            </a:r>
            <a:r>
              <a:rPr lang="en-US" sz="1800" dirty="0">
                <a:effectLst/>
                <a:latin typeface="Calibri" panose="020F0502020204030204" pitchFamily="34" charset="0"/>
                <a:ea typeface="Calibri" panose="020F0502020204030204" pitchFamily="34" charset="0"/>
                <a:cs typeface="Calibri" panose="020F0502020204030204" pitchFamily="34" charset="0"/>
              </a:rPr>
              <a:t> le </a:t>
            </a:r>
            <a:r>
              <a:rPr lang="en-US" sz="1800" dirty="0" err="1">
                <a:effectLst/>
                <a:latin typeface="Calibri" panose="020F0502020204030204" pitchFamily="34" charset="0"/>
                <a:ea typeface="Calibri" panose="020F0502020204030204" pitchFamily="34" charset="0"/>
                <a:cs typeface="Calibri" panose="020F0502020204030204" pitchFamily="34" charset="0"/>
              </a:rPr>
              <a:t>nombre</a:t>
            </a:r>
            <a:r>
              <a:rPr lang="en-US" sz="1800" dirty="0">
                <a:effectLst/>
                <a:latin typeface="Calibri" panose="020F0502020204030204" pitchFamily="34" charset="0"/>
                <a:ea typeface="Calibri" panose="020F0502020204030204" pitchFamily="34" charset="0"/>
                <a:cs typeface="Calibri" panose="020F0502020204030204" pitchFamily="34" charset="0"/>
              </a:rPr>
              <a:t> de </a:t>
            </a:r>
            <a:r>
              <a:rPr lang="en-US" sz="1800" dirty="0" err="1">
                <a:effectLst/>
                <a:latin typeface="Calibri" panose="020F0502020204030204" pitchFamily="34" charset="0"/>
                <a:ea typeface="Calibri" panose="020F0502020204030204" pitchFamily="34" charset="0"/>
                <a:cs typeface="Calibri" panose="020F0502020204030204" pitchFamily="34" charset="0"/>
              </a:rPr>
              <a:t>tonnes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d’une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denrée</a:t>
            </a:r>
            <a:r>
              <a:rPr lang="en-US" sz="1800" dirty="0">
                <a:effectLst/>
                <a:latin typeface="Calibri" panose="020F0502020204030204" pitchFamily="34" charset="0"/>
                <a:ea typeface="Calibri" panose="020F0502020204030204" pitchFamily="34" charset="0"/>
                <a:cs typeface="Calibri" panose="020F0502020204030204" pitchFamily="34" charset="0"/>
              </a:rPr>
              <a:t> perdues </a:t>
            </a:r>
            <a:r>
              <a:rPr lang="en-US" sz="1800" dirty="0" err="1">
                <a:effectLst/>
                <a:latin typeface="Calibri" panose="020F0502020204030204" pitchFamily="34" charset="0"/>
                <a:ea typeface="Calibri" panose="020F0502020204030204" pitchFamily="34" charset="0"/>
                <a:cs typeface="Calibri" panose="020F0502020204030204" pitchFamily="34" charset="0"/>
              </a:rPr>
              <a:t>chaque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année</a:t>
            </a:r>
            <a:r>
              <a:rPr lang="en-US" sz="1800" dirty="0">
                <a:effectLst/>
                <a:latin typeface="Calibri" panose="020F0502020204030204" pitchFamily="34" charset="0"/>
                <a:ea typeface="Calibri" panose="020F0502020204030204" pitchFamily="34" charset="0"/>
                <a:cs typeface="Calibri" panose="020F0502020204030204" pitchFamily="34" charset="0"/>
              </a:rPr>
              <a:t> au </a:t>
            </a:r>
            <a:r>
              <a:rPr lang="en-US" sz="1800" dirty="0" err="1">
                <a:effectLst/>
                <a:latin typeface="Calibri" panose="020F0502020204030204" pitchFamily="34" charset="0"/>
                <a:ea typeface="Calibri" panose="020F0502020204030204" pitchFamily="34" charset="0"/>
                <a:cs typeface="Calibri" panose="020F0502020204030204" pitchFamily="34" charset="0"/>
              </a:rPr>
              <a:t>cours</a:t>
            </a:r>
            <a:r>
              <a:rPr lang="en-US" sz="1800" dirty="0">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effectLst/>
                <a:latin typeface="Calibri" panose="020F0502020204030204" pitchFamily="34" charset="0"/>
                <a:ea typeface="Calibri" panose="020F0502020204030204" pitchFamily="34" charset="0"/>
                <a:cs typeface="Calibri" panose="020F0502020204030204" pitchFamily="34" charset="0"/>
              </a:rPr>
              <a:t>activités</a:t>
            </a:r>
            <a:r>
              <a:rPr lang="en-US" sz="1800" dirty="0">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800" dirty="0">
                <a:effectLst/>
                <a:latin typeface="Calibri" panose="020F0502020204030204" pitchFamily="34" charset="0"/>
                <a:ea typeface="Calibri" panose="020F0502020204030204" pitchFamily="34" charset="0"/>
                <a:cs typeface="Calibri" panose="020F0502020204030204" pitchFamily="34" charset="0"/>
              </a:rPr>
              <a:t> dans un pays (sur la base des </a:t>
            </a:r>
            <a:r>
              <a:rPr lang="en-US" sz="1800" dirty="0" err="1">
                <a:effectLst/>
                <a:latin typeface="Calibri" panose="020F0502020204030204" pitchFamily="34" charset="0"/>
                <a:ea typeface="Calibri" panose="020F0502020204030204" pitchFamily="34" charset="0"/>
                <a:cs typeface="Calibri" panose="020F0502020204030204" pitchFamily="34" charset="0"/>
              </a:rPr>
              <a:t>données</a:t>
            </a:r>
            <a:r>
              <a:rPr lang="en-US" sz="1800" dirty="0">
                <a:effectLst/>
                <a:latin typeface="Calibri" panose="020F0502020204030204" pitchFamily="34" charset="0"/>
                <a:ea typeface="Calibri" panose="020F0502020204030204" pitchFamily="34" charset="0"/>
                <a:cs typeface="Calibri" panose="020F0502020204030204" pitchFamily="34" charset="0"/>
              </a:rPr>
              <a:t> APHLIS) par le prix de </a:t>
            </a:r>
            <a:r>
              <a:rPr lang="en-US" sz="1800" dirty="0" err="1">
                <a:effectLst/>
                <a:latin typeface="Calibri" panose="020F0502020204030204" pitchFamily="34" charset="0"/>
                <a:ea typeface="Calibri" panose="020F0502020204030204" pitchFamily="34" charset="0"/>
                <a:cs typeface="Calibri" panose="020F0502020204030204" pitchFamily="34" charset="0"/>
              </a:rPr>
              <a:t>cette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denrée</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Des </a:t>
            </a:r>
            <a:r>
              <a:rPr lang="en-US" sz="1800" dirty="0" err="1">
                <a:effectLst/>
                <a:latin typeface="Calibri" panose="020F0502020204030204" pitchFamily="34" charset="0"/>
                <a:ea typeface="Calibri" panose="020F0502020204030204" pitchFamily="34" charset="0"/>
                <a:cs typeface="Calibri" panose="020F0502020204030204" pitchFamily="34" charset="0"/>
              </a:rPr>
              <a:t>données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supplémentaires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montrent</a:t>
            </a:r>
            <a:r>
              <a:rPr lang="en-US" sz="1800" dirty="0">
                <a:effectLst/>
                <a:latin typeface="Calibri" panose="020F0502020204030204" pitchFamily="34" charset="0"/>
                <a:ea typeface="Calibri" panose="020F0502020204030204" pitchFamily="34" charset="0"/>
                <a:cs typeface="Calibri" panose="020F0502020204030204" pitchFamily="34" charset="0"/>
              </a:rPr>
              <a:t> la </a:t>
            </a:r>
            <a:r>
              <a:rPr lang="en-US" sz="1800" dirty="0" err="1">
                <a:effectLst/>
                <a:latin typeface="Calibri" panose="020F0502020204030204" pitchFamily="34" charset="0"/>
                <a:ea typeface="Calibri" panose="020F0502020204030204" pitchFamily="34" charset="0"/>
                <a:cs typeface="Calibri" panose="020F0502020204030204" pitchFamily="34" charset="0"/>
              </a:rPr>
              <a:t>valeur</a:t>
            </a:r>
            <a:r>
              <a:rPr lang="en-US" sz="1800" dirty="0">
                <a:effectLst/>
                <a:latin typeface="Calibri" panose="020F0502020204030204" pitchFamily="34" charset="0"/>
                <a:ea typeface="Calibri" panose="020F0502020204030204" pitchFamily="34" charset="0"/>
                <a:cs typeface="Calibri" panose="020F0502020204030204" pitchFamily="34" charset="0"/>
              </a:rPr>
              <a:t> financière des </a:t>
            </a:r>
            <a:r>
              <a:rPr lang="en-US" sz="1800" dirty="0" err="1">
                <a:effectLst/>
                <a:latin typeface="Calibri" panose="020F0502020204030204" pitchFamily="34" charset="0"/>
                <a:ea typeface="Calibri" panose="020F0502020204030204" pitchFamily="34" charset="0"/>
                <a:cs typeface="Calibri" panose="020F0502020204030204" pitchFamily="34" charset="0"/>
              </a:rPr>
              <a:t>pertes</a:t>
            </a:r>
            <a:r>
              <a:rPr lang="en-US" sz="1800" dirty="0">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en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pourcentage</a:t>
            </a:r>
            <a:r>
              <a:rPr lang="en-US" sz="1800" dirty="0">
                <a:effectLst/>
                <a:latin typeface="Calibri" panose="020F0502020204030204" pitchFamily="34" charset="0"/>
                <a:ea typeface="Calibri" panose="020F0502020204030204" pitchFamily="34" charset="0"/>
                <a:cs typeface="Calibri" panose="020F0502020204030204" pitchFamily="34" charset="0"/>
              </a:rPr>
              <a:t> du PIB national et </a:t>
            </a:r>
            <a:r>
              <a:rPr lang="en-US" sz="1800" dirty="0" err="1">
                <a:effectLst/>
                <a:latin typeface="Calibri" panose="020F0502020204030204" pitchFamily="34" charset="0"/>
                <a:ea typeface="Calibri" panose="020F0502020204030204" pitchFamily="34" charset="0"/>
                <a:cs typeface="Calibri" panose="020F0502020204030204" pitchFamily="34" charset="0"/>
              </a:rPr>
              <a:t>agricole</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Au Malawi, par </a:t>
            </a:r>
            <a:r>
              <a:rPr lang="en-US" sz="1800" dirty="0" err="1">
                <a:effectLst/>
                <a:latin typeface="Calibri" panose="020F0502020204030204" pitchFamily="34" charset="0"/>
                <a:ea typeface="Calibri" panose="020F0502020204030204" pitchFamily="34" charset="0"/>
                <a:cs typeface="Calibri" panose="020F0502020204030204" pitchFamily="34" charset="0"/>
              </a:rPr>
              <a:t>exemple</a:t>
            </a:r>
            <a:r>
              <a:rPr lang="en-US" sz="1800" dirty="0">
                <a:effectLst/>
                <a:latin typeface="Calibri" panose="020F0502020204030204" pitchFamily="34" charset="0"/>
                <a:ea typeface="Calibri" panose="020F0502020204030204" pitchFamily="34" charset="0"/>
                <a:cs typeface="Calibri" panose="020F0502020204030204" pitchFamily="34" charset="0"/>
              </a:rPr>
              <a:t>, les </a:t>
            </a:r>
            <a:r>
              <a:rPr lang="en-US" sz="1800" dirty="0" err="1">
                <a:effectLst/>
                <a:latin typeface="Calibri" panose="020F0502020204030204" pitchFamily="34" charset="0"/>
                <a:ea typeface="Calibri" panose="020F0502020204030204" pitchFamily="34" charset="0"/>
                <a:cs typeface="Calibri" panose="020F0502020204030204" pitchFamily="34" charset="0"/>
              </a:rPr>
              <a:t>pertes</a:t>
            </a:r>
            <a:r>
              <a:rPr lang="en-US" sz="1800" dirty="0">
                <a:effectLst/>
                <a:latin typeface="Calibri" panose="020F0502020204030204" pitchFamily="34" charset="0"/>
                <a:ea typeface="Calibri" panose="020F0502020204030204" pitchFamily="34" charset="0"/>
                <a:cs typeface="Calibri" panose="020F0502020204030204" pitchFamily="34" charset="0"/>
              </a:rPr>
              <a:t> de </a:t>
            </a:r>
            <a:r>
              <a:rPr lang="en-US" sz="1800" dirty="0" err="1">
                <a:effectLst/>
                <a:latin typeface="Calibri" panose="020F0502020204030204" pitchFamily="34" charset="0"/>
                <a:ea typeface="Calibri" panose="020F0502020204030204" pitchFamily="34" charset="0"/>
                <a:cs typeface="Calibri" panose="020F0502020204030204" pitchFamily="34" charset="0"/>
              </a:rPr>
              <a:t>maïs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en</a:t>
            </a:r>
            <a:r>
              <a:rPr lang="en-US" sz="1800" dirty="0">
                <a:effectLst/>
                <a:latin typeface="Calibri" panose="020F0502020204030204" pitchFamily="34" charset="0"/>
                <a:ea typeface="Calibri" panose="020F0502020204030204" pitchFamily="34" charset="0"/>
                <a:cs typeface="Calibri" panose="020F0502020204030204" pitchFamily="34" charset="0"/>
              </a:rPr>
              <a:t> 2019 </a:t>
            </a:r>
            <a:r>
              <a:rPr lang="en-US" sz="1800" dirty="0" err="1">
                <a:effectLst/>
                <a:latin typeface="Calibri" panose="020F0502020204030204" pitchFamily="34" charset="0"/>
                <a:ea typeface="Calibri" panose="020F0502020204030204" pitchFamily="34" charset="0"/>
                <a:cs typeface="Calibri" panose="020F0502020204030204" pitchFamily="34" charset="0"/>
              </a:rPr>
              <a:t>ont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coûté</a:t>
            </a:r>
            <a:r>
              <a:rPr lang="en-US" sz="1800" dirty="0">
                <a:effectLst/>
                <a:latin typeface="Calibri" panose="020F0502020204030204" pitchFamily="34" charset="0"/>
                <a:ea typeface="Calibri" panose="020F0502020204030204" pitchFamily="34" charset="0"/>
                <a:cs typeface="Calibri" panose="020F0502020204030204" pitchFamily="34" charset="0"/>
              </a:rPr>
              <a:t> au pays </a:t>
            </a:r>
            <a:r>
              <a:rPr lang="en-US" sz="1800" dirty="0" err="1">
                <a:effectLst/>
                <a:latin typeface="Calibri" panose="020F0502020204030204" pitchFamily="34" charset="0"/>
                <a:ea typeface="Calibri" panose="020F0502020204030204" pitchFamily="34" charset="0"/>
                <a:cs typeface="Calibri" panose="020F0502020204030204" pitchFamily="34" charset="0"/>
              </a:rPr>
              <a:t>près</a:t>
            </a:r>
            <a:r>
              <a:rPr lang="en-US" sz="1800" dirty="0">
                <a:effectLst/>
                <a:latin typeface="Calibri" panose="020F0502020204030204" pitchFamily="34" charset="0"/>
                <a:ea typeface="Calibri" panose="020F0502020204030204" pitchFamily="34" charset="0"/>
                <a:cs typeface="Calibri" panose="020F0502020204030204" pitchFamily="34" charset="0"/>
              </a:rPr>
              <a:t> de 176 millions </a:t>
            </a:r>
            <a:r>
              <a:rPr lang="en-US" sz="1800" dirty="0" err="1">
                <a:effectLst/>
                <a:latin typeface="Calibri" panose="020F0502020204030204" pitchFamily="34" charset="0"/>
                <a:ea typeface="Calibri" panose="020F0502020204030204" pitchFamily="34" charset="0"/>
                <a:cs typeface="Calibri" panose="020F0502020204030204" pitchFamily="34" charset="0"/>
              </a:rPr>
              <a:t>d'USD</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soit</a:t>
            </a:r>
            <a:r>
              <a:rPr lang="en-US" sz="1800" dirty="0">
                <a:effectLst/>
                <a:latin typeface="Calibri" panose="020F0502020204030204" pitchFamily="34" charset="0"/>
                <a:ea typeface="Calibri" panose="020F0502020204030204" pitchFamily="34" charset="0"/>
                <a:cs typeface="Calibri" panose="020F0502020204030204" pitchFamily="34" charset="0"/>
              </a:rPr>
              <a:t> environ 9 % du PIB </a:t>
            </a:r>
            <a:r>
              <a:rPr lang="en-US" sz="1800" dirty="0" err="1">
                <a:effectLst/>
                <a:latin typeface="Calibri" panose="020F0502020204030204" pitchFamily="34" charset="0"/>
                <a:ea typeface="Calibri" panose="020F0502020204030204" pitchFamily="34" charset="0"/>
                <a:cs typeface="Calibri" panose="020F0502020204030204" pitchFamily="34" charset="0"/>
              </a:rPr>
              <a:t>agricole</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19</a:t>
            </a:fld>
            <a:endParaRPr lang="en-GB" sz="1400" b="0" strike="noStrike" spc="-1" dirty="0">
              <a:latin typeface="Times New Roman"/>
            </a:endParaRPr>
          </a:p>
        </p:txBody>
      </p:sp>
    </p:spTree>
    <p:extLst>
      <p:ext uri="{BB962C8B-B14F-4D97-AF65-F5344CB8AC3E}">
        <p14:creationId xmlns:p14="http://schemas.microsoft.com/office/powerpoint/2010/main" val="99980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Le </a:t>
            </a:r>
            <a:r>
              <a:rPr lang="en-US" sz="1100" dirty="0" err="1">
                <a:effectLst/>
                <a:latin typeface="Calibri" panose="020F0502020204030204" pitchFamily="34" charset="0"/>
                <a:ea typeface="Calibri" panose="020F0502020204030204" pitchFamily="34" charset="0"/>
                <a:cs typeface="Calibri" panose="020F0502020204030204" pitchFamily="34" charset="0"/>
              </a:rPr>
              <a:t>système</a:t>
            </a:r>
            <a:r>
              <a:rPr lang="en-US" sz="1100" dirty="0">
                <a:effectLst/>
                <a:latin typeface="Calibri" panose="020F0502020204030204" pitchFamily="34" charset="0"/>
                <a:ea typeface="Calibri" panose="020F0502020204030204" pitchFamily="34" charset="0"/>
                <a:cs typeface="Calibri" panose="020F0502020204030204" pitchFamily="34" charset="0"/>
              </a:rPr>
              <a:t> post-</a:t>
            </a:r>
            <a:r>
              <a:rPr lang="en-US" sz="11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regroupe</a:t>
            </a:r>
            <a:r>
              <a:rPr lang="en-US" sz="1100" dirty="0">
                <a:effectLst/>
                <a:latin typeface="Calibri" panose="020F0502020204030204" pitchFamily="34" charset="0"/>
                <a:ea typeface="Calibri" panose="020F0502020204030204" pitchFamily="34" charset="0"/>
                <a:cs typeface="Calibri" panose="020F0502020204030204" pitchFamily="34" charset="0"/>
              </a:rPr>
              <a:t> les étapes à </a:t>
            </a:r>
            <a:r>
              <a:rPr lang="en-US" sz="1100" dirty="0" err="1">
                <a:effectLst/>
                <a:latin typeface="Calibri" panose="020F0502020204030204" pitchFamily="34" charset="0"/>
                <a:ea typeface="Calibri" panose="020F0502020204030204" pitchFamily="34" charset="0"/>
                <a:cs typeface="Calibri" panose="020F0502020204030204" pitchFamily="34" charset="0"/>
              </a:rPr>
              <a:t>partir</a:t>
            </a:r>
            <a:r>
              <a:rPr lang="en-US" sz="1100" dirty="0">
                <a:effectLst/>
                <a:latin typeface="Calibri" panose="020F0502020204030204" pitchFamily="34" charset="0"/>
                <a:ea typeface="Calibri" panose="020F0502020204030204" pitchFamily="34" charset="0"/>
                <a:cs typeface="Calibri" panose="020F0502020204030204" pitchFamily="34" charset="0"/>
              </a:rPr>
              <a:t> de la </a:t>
            </a:r>
            <a:r>
              <a:rPr lang="en-US" sz="11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jusqu’à</a:t>
            </a:r>
            <a:r>
              <a:rPr lang="en-US" sz="1100" dirty="0">
                <a:effectLst/>
                <a:latin typeface="Calibri" panose="020F0502020204030204" pitchFamily="34" charset="0"/>
                <a:ea typeface="Calibri" panose="020F0502020204030204" pitchFamily="34" charset="0"/>
                <a:cs typeface="Calibri" panose="020F0502020204030204" pitchFamily="34" charset="0"/>
              </a:rPr>
              <a:t> la </a:t>
            </a:r>
            <a:r>
              <a:rPr lang="en-US" sz="1100" dirty="0" err="1">
                <a:effectLst/>
                <a:latin typeface="Calibri" panose="020F0502020204030204" pitchFamily="34" charset="0"/>
                <a:ea typeface="Calibri" panose="020F0502020204030204" pitchFamily="34" charset="0"/>
                <a:cs typeface="Calibri" panose="020F0502020204030204" pitchFamily="34" charset="0"/>
              </a:rPr>
              <a:t>consommation</a:t>
            </a:r>
            <a:r>
              <a:rPr lang="en-US" sz="1100" dirty="0">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Les </a:t>
            </a:r>
            <a:r>
              <a:rPr lang="en-US" sz="1100" dirty="0" err="1">
                <a:effectLst/>
                <a:latin typeface="Calibri" panose="020F0502020204030204" pitchFamily="34" charset="0"/>
                <a:ea typeface="Calibri" panose="020F0502020204030204" pitchFamily="34" charset="0"/>
                <a:cs typeface="Calibri" panose="020F0502020204030204" pitchFamily="34" charset="0"/>
              </a:rPr>
              <a:t>pertes</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peuvent</a:t>
            </a:r>
            <a:r>
              <a:rPr lang="en-US" sz="1100" dirty="0">
                <a:effectLst/>
                <a:latin typeface="Calibri" panose="020F0502020204030204" pitchFamily="34" charset="0"/>
                <a:ea typeface="Calibri" panose="020F0502020204030204" pitchFamily="34" charset="0"/>
                <a:cs typeface="Calibri" panose="020F0502020204030204" pitchFamily="34" charset="0"/>
              </a:rPr>
              <a:t> se </a:t>
            </a:r>
            <a:r>
              <a:rPr lang="en-US" sz="1100" dirty="0" err="1">
                <a:effectLst/>
                <a:latin typeface="Calibri" panose="020F0502020204030204" pitchFamily="34" charset="0"/>
                <a:ea typeface="Calibri" panose="020F0502020204030204" pitchFamily="34" charset="0"/>
                <a:cs typeface="Calibri" panose="020F0502020204030204" pitchFamily="34" charset="0"/>
              </a:rPr>
              <a:t>produire</a:t>
            </a:r>
            <a:r>
              <a:rPr lang="en-US" sz="1100" dirty="0">
                <a:effectLst/>
                <a:latin typeface="Calibri" panose="020F0502020204030204" pitchFamily="34" charset="0"/>
                <a:ea typeface="Calibri" panose="020F0502020204030204" pitchFamily="34" charset="0"/>
                <a:cs typeface="Calibri" panose="020F0502020204030204" pitchFamily="34" charset="0"/>
              </a:rPr>
              <a:t> à </a:t>
            </a:r>
            <a:r>
              <a:rPr lang="en-US" sz="1100" dirty="0" err="1">
                <a:effectLst/>
                <a:latin typeface="Calibri" panose="020F0502020204030204" pitchFamily="34" charset="0"/>
                <a:ea typeface="Calibri" panose="020F0502020204030204" pitchFamily="34" charset="0"/>
                <a:cs typeface="Calibri" panose="020F0502020204030204" pitchFamily="34" charset="0"/>
              </a:rPr>
              <a:t>n'importe</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quel</a:t>
            </a:r>
            <a:r>
              <a:rPr lang="en-US" sz="1100" dirty="0">
                <a:effectLst/>
                <a:latin typeface="Calibri" panose="020F0502020204030204" pitchFamily="34" charset="0"/>
                <a:ea typeface="Calibri" panose="020F0502020204030204" pitchFamily="34" charset="0"/>
                <a:cs typeface="Calibri" panose="020F0502020204030204" pitchFamily="34" charset="0"/>
              </a:rPr>
              <a:t> de </a:t>
            </a:r>
            <a:r>
              <a:rPr lang="en-US" sz="1100" dirty="0" err="1">
                <a:effectLst/>
                <a:latin typeface="Calibri" panose="020F0502020204030204" pitchFamily="34" charset="0"/>
                <a:ea typeface="Calibri" panose="020F0502020204030204" pitchFamily="34" charset="0"/>
                <a:cs typeface="Calibri" panose="020F0502020204030204" pitchFamily="34" charset="0"/>
              </a:rPr>
              <a:t>ces</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stades</a:t>
            </a:r>
            <a:r>
              <a:rPr lang="en-US" sz="1100" dirty="0">
                <a:effectLst/>
                <a:latin typeface="Calibri" panose="020F0502020204030204" pitchFamily="34" charset="0"/>
                <a:ea typeface="Calibri" panose="020F0502020204030204" pitchFamily="34" charset="0"/>
                <a:cs typeface="Calibri" panose="020F0502020204030204" pitchFamily="34" charset="0"/>
              </a:rPr>
              <a:t>. Le moment et </a:t>
            </a:r>
            <a:r>
              <a:rPr lang="en-US" sz="1100" dirty="0" err="1">
                <a:effectLst/>
                <a:latin typeface="Calibri" panose="020F0502020204030204" pitchFamily="34" charset="0"/>
                <a:ea typeface="Calibri" panose="020F0502020204030204" pitchFamily="34" charset="0"/>
                <a:cs typeface="Calibri" panose="020F0502020204030204" pitchFamily="34" charset="0"/>
              </a:rPr>
              <a:t>l'endroit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où</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elles</a:t>
            </a:r>
            <a:r>
              <a:rPr lang="en-US" sz="1100" dirty="0">
                <a:effectLst/>
                <a:latin typeface="Calibri" panose="020F0502020204030204" pitchFamily="34" charset="0"/>
                <a:ea typeface="Calibri" panose="020F0502020204030204" pitchFamily="34" charset="0"/>
                <a:cs typeface="Calibri" panose="020F0502020204030204" pitchFamily="34" charset="0"/>
              </a:rPr>
              <a:t> se </a:t>
            </a:r>
            <a:r>
              <a:rPr lang="en-US" sz="1100" dirty="0" err="1">
                <a:effectLst/>
                <a:latin typeface="Calibri" panose="020F0502020204030204" pitchFamily="34" charset="0"/>
                <a:ea typeface="Calibri" panose="020F0502020204030204" pitchFamily="34" charset="0"/>
                <a:cs typeface="Calibri" panose="020F0502020204030204" pitchFamily="34" charset="0"/>
              </a:rPr>
              <a:t>produisent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varient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généralement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en</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fonction</a:t>
            </a:r>
            <a:r>
              <a:rPr lang="en-US" sz="1100" dirty="0">
                <a:effectLst/>
                <a:latin typeface="Calibri" panose="020F0502020204030204" pitchFamily="34" charset="0"/>
                <a:ea typeface="Calibri" panose="020F0502020204030204" pitchFamily="34" charset="0"/>
                <a:cs typeface="Calibri" panose="020F0502020204030204" pitchFamily="34" charset="0"/>
              </a:rPr>
              <a:t> de la culture.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peuvent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être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dues à de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nombreux</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facteurs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notamment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dommages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mécaniques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lors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manipulation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séchage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insuffisant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une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protection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inadéquate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pendant le stockage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dégâts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causés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oiseaux</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insectes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moisissures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les rongeurs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contamination par des matières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étrangères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salissures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l'accès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limité</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agriculteurs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au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crédit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infrastructures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médiocres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l'absence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d'incitation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limiter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développements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imprévus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(tells que la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variabilité</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climat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nouveaux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ravageurs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nouvelles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maladies).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Pour les cultures </a:t>
            </a:r>
            <a:r>
              <a:rPr lang="en-US" sz="1100" dirty="0" err="1">
                <a:effectLst/>
                <a:latin typeface="Calibri" panose="020F0502020204030204" pitchFamily="34" charset="0"/>
                <a:ea typeface="Calibri" panose="020F0502020204030204" pitchFamily="34" charset="0"/>
                <a:cs typeface="Calibri" panose="020F0502020204030204" pitchFamily="34" charset="0"/>
              </a:rPr>
              <a:t>céréalières</a:t>
            </a:r>
            <a:r>
              <a:rPr lang="en-US" sz="1100" dirty="0">
                <a:effectLst/>
                <a:latin typeface="Calibri" panose="020F0502020204030204" pitchFamily="34" charset="0"/>
                <a:ea typeface="Calibri" panose="020F0502020204030204" pitchFamily="34" charset="0"/>
                <a:cs typeface="Calibri" panose="020F0502020204030204" pitchFamily="34" charset="0"/>
              </a:rPr>
              <a:t>, la </a:t>
            </a:r>
            <a:r>
              <a:rPr lang="en-US" sz="1100" dirty="0" err="1">
                <a:effectLst/>
                <a:latin typeface="Calibri" panose="020F0502020204030204" pitchFamily="34" charset="0"/>
                <a:ea typeface="Calibri" panose="020F0502020204030204" pitchFamily="34" charset="0"/>
                <a:cs typeface="Calibri" panose="020F0502020204030204" pitchFamily="34" charset="0"/>
              </a:rPr>
              <a:t>plupart</a:t>
            </a:r>
            <a:r>
              <a:rPr lang="en-US" sz="1100" dirty="0">
                <a:effectLst/>
                <a:latin typeface="Calibri" panose="020F0502020204030204" pitchFamily="34" charset="0"/>
                <a:ea typeface="Calibri" panose="020F0502020204030204" pitchFamily="34" charset="0"/>
                <a:cs typeface="Calibri" panose="020F0502020204030204" pitchFamily="34" charset="0"/>
              </a:rPr>
              <a:t> des </a:t>
            </a:r>
            <a:r>
              <a:rPr lang="en-US" sz="1100" dirty="0" err="1">
                <a:effectLst/>
                <a:latin typeface="Calibri" panose="020F0502020204030204" pitchFamily="34" charset="0"/>
                <a:ea typeface="Calibri" panose="020F0502020204030204" pitchFamily="34" charset="0"/>
                <a:cs typeface="Calibri" panose="020F0502020204030204" pitchFamily="34" charset="0"/>
              </a:rPr>
              <a:t>pertes</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err="1">
                <a:effectLst/>
                <a:latin typeface="Calibri" panose="020F0502020204030204" pitchFamily="34" charset="0"/>
                <a:ea typeface="Calibri" panose="020F0502020204030204" pitchFamily="34" charset="0"/>
                <a:cs typeface="Calibri" panose="020F0502020204030204" pitchFamily="34" charset="0"/>
              </a:rPr>
              <a:t>surviennent</a:t>
            </a:r>
            <a:r>
              <a:rPr lang="en-US" sz="1100" dirty="0">
                <a:effectLst/>
                <a:latin typeface="Calibri" panose="020F0502020204030204" pitchFamily="34" charset="0"/>
                <a:ea typeface="Calibri" panose="020F0502020204030204" pitchFamily="34" charset="0"/>
                <a:cs typeface="Calibri" panose="020F0502020204030204" pitchFamily="34" charset="0"/>
              </a:rPr>
              <a:t> au </a:t>
            </a:r>
            <a:r>
              <a:rPr lang="en-US" sz="1100" dirty="0" err="1">
                <a:effectLst/>
                <a:latin typeface="Calibri" panose="020F0502020204030204" pitchFamily="34" charset="0"/>
                <a:ea typeface="Calibri" panose="020F0502020204030204" pitchFamily="34" charset="0"/>
                <a:cs typeface="Calibri" panose="020F0502020204030204" pitchFamily="34" charset="0"/>
              </a:rPr>
              <a:t>cours</a:t>
            </a: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 stockage,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soit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la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ferme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soit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marché</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la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du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séchage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 champ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 transport du champ à la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ferme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a:t>
            </a:fld>
            <a:endParaRPr lang="en-GB" sz="1400" b="0" strike="noStrike" spc="-1" dirty="0">
              <a:latin typeface="Times New Roman"/>
            </a:endParaRPr>
          </a:p>
        </p:txBody>
      </p:sp>
    </p:spTree>
    <p:extLst>
      <p:ext uri="{BB962C8B-B14F-4D97-AF65-F5344CB8AC3E}">
        <p14:creationId xmlns:p14="http://schemas.microsoft.com/office/powerpoint/2010/main" val="2591192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Un </a:t>
            </a:r>
            <a:r>
              <a:rPr lang="en-US" sz="1400" dirty="0" err="1">
                <a:effectLst/>
                <a:latin typeface="Calibri" panose="020F0502020204030204" pitchFamily="34" charset="0"/>
                <a:ea typeface="Calibri" panose="020F0502020204030204" pitchFamily="34" charset="0"/>
                <a:cs typeface="Calibri" panose="020F0502020204030204" pitchFamily="34" charset="0"/>
              </a:rPr>
              <a:t>autre</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outil</a:t>
            </a:r>
            <a:r>
              <a:rPr lang="en-US" sz="1400" dirty="0">
                <a:effectLst/>
                <a:latin typeface="Calibri" panose="020F0502020204030204" pitchFamily="34" charset="0"/>
                <a:ea typeface="Calibri" panose="020F0502020204030204" pitchFamily="34" charset="0"/>
                <a:cs typeface="Calibri" panose="020F0502020204030204" pitchFamily="34" charset="0"/>
              </a:rPr>
              <a:t> APHLIS </a:t>
            </a:r>
            <a:r>
              <a:rPr lang="en-US" sz="1400" dirty="0" err="1">
                <a:effectLst/>
                <a:latin typeface="Calibri" panose="020F0502020204030204" pitchFamily="34" charset="0"/>
                <a:ea typeface="Calibri" panose="020F0502020204030204" pitchFamily="34" charset="0"/>
                <a:cs typeface="Calibri" panose="020F0502020204030204" pitchFamily="34" charset="0"/>
              </a:rPr>
              <a:t>permet</a:t>
            </a:r>
            <a:r>
              <a:rPr lang="en-US" sz="1400" dirty="0">
                <a:effectLst/>
                <a:latin typeface="Calibri" panose="020F0502020204030204" pitchFamily="34" charset="0"/>
                <a:ea typeface="Calibri" panose="020F0502020204030204" pitchFamily="34" charset="0"/>
                <a:cs typeface="Calibri" panose="020F0502020204030204" pitchFamily="34" charset="0"/>
              </a:rPr>
              <a:t> aux </a:t>
            </a:r>
            <a:r>
              <a:rPr lang="en-US" sz="1400" dirty="0" err="1">
                <a:effectLst/>
                <a:latin typeface="Calibri" panose="020F0502020204030204" pitchFamily="34" charset="0"/>
                <a:ea typeface="Calibri" panose="020F0502020204030204" pitchFamily="34" charset="0"/>
                <a:cs typeface="Calibri" panose="020F0502020204030204" pitchFamily="34" charset="0"/>
              </a:rPr>
              <a:t>utilisateurs</a:t>
            </a:r>
            <a:r>
              <a:rPr lang="en-US" sz="1400" dirty="0">
                <a:effectLst/>
                <a:latin typeface="Calibri" panose="020F0502020204030204" pitchFamily="34" charset="0"/>
                <a:ea typeface="Calibri" panose="020F0502020204030204" pitchFamily="34" charset="0"/>
                <a:cs typeface="Calibri" panose="020F0502020204030204" pitchFamily="34" charset="0"/>
              </a:rPr>
              <a:t> de </a:t>
            </a:r>
            <a:r>
              <a:rPr lang="en-US" sz="1400" dirty="0" err="1">
                <a:effectLst/>
                <a:latin typeface="Calibri" panose="020F0502020204030204" pitchFamily="34" charset="0"/>
                <a:ea typeface="Calibri" panose="020F0502020204030204" pitchFamily="34" charset="0"/>
                <a:cs typeface="Calibri" panose="020F0502020204030204" pitchFamily="34" charset="0"/>
              </a:rPr>
              <a:t>calculer</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l'impact</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nutritionnel</a:t>
            </a:r>
            <a:r>
              <a:rPr lang="en-US" sz="1400" dirty="0">
                <a:effectLst/>
                <a:latin typeface="Calibri" panose="020F0502020204030204" pitchFamily="34" charset="0"/>
                <a:ea typeface="Calibri" panose="020F0502020204030204" pitchFamily="34" charset="0"/>
                <a:cs typeface="Calibri" panose="020F0502020204030204" pitchFamily="34" charset="0"/>
              </a:rPr>
              <a:t> des </a:t>
            </a:r>
            <a:r>
              <a:rPr lang="en-US" sz="1400" dirty="0" err="1">
                <a:effectLst/>
                <a:latin typeface="Calibri" panose="020F0502020204030204" pitchFamily="34" charset="0"/>
                <a:ea typeface="Calibri" panose="020F0502020204030204" pitchFamily="34" charset="0"/>
                <a:cs typeface="Calibri" panose="020F0502020204030204" pitchFamily="34" charset="0"/>
              </a:rPr>
              <a:t>pertes</a:t>
            </a:r>
            <a:r>
              <a:rPr lang="en-US" sz="1400" dirty="0">
                <a:effectLst/>
                <a:latin typeface="Calibri" panose="020F0502020204030204" pitchFamily="34" charset="0"/>
                <a:ea typeface="Calibri" panose="020F0502020204030204" pitchFamily="34" charset="0"/>
                <a:cs typeface="Calibri" panose="020F0502020204030204" pitchFamily="34" charset="0"/>
              </a:rPr>
              <a:t> post-</a:t>
            </a:r>
            <a:r>
              <a:rPr lang="en-US" sz="14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400" dirty="0">
                <a:effectLst/>
                <a:latin typeface="Calibri" panose="020F0502020204030204" pitchFamily="34" charset="0"/>
                <a:ea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En </a:t>
            </a:r>
            <a:r>
              <a:rPr lang="en-US" sz="1400" dirty="0" err="1">
                <a:effectLst/>
                <a:latin typeface="Calibri" panose="020F0502020204030204" pitchFamily="34" charset="0"/>
                <a:ea typeface="Calibri" panose="020F0502020204030204" pitchFamily="34" charset="0"/>
                <a:cs typeface="Calibri" panose="020F0502020204030204" pitchFamily="34" charset="0"/>
              </a:rPr>
              <a:t>sélectionnant</a:t>
            </a:r>
            <a:r>
              <a:rPr lang="en-US" sz="1400" dirty="0">
                <a:effectLst/>
                <a:latin typeface="Calibri" panose="020F0502020204030204" pitchFamily="34" charset="0"/>
                <a:ea typeface="Calibri" panose="020F0502020204030204" pitchFamily="34" charset="0"/>
                <a:cs typeface="Calibri" panose="020F0502020204030204" pitchFamily="34" charset="0"/>
              </a:rPr>
              <a:t> un pays et </a:t>
            </a:r>
            <a:r>
              <a:rPr lang="en-US" sz="1400" dirty="0" err="1">
                <a:effectLst/>
                <a:latin typeface="Calibri" panose="020F0502020204030204" pitchFamily="34" charset="0"/>
                <a:ea typeface="Calibri" panose="020F0502020204030204" pitchFamily="34" charset="0"/>
                <a:cs typeface="Calibri" panose="020F0502020204030204" pitchFamily="34" charset="0"/>
              </a:rPr>
              <a:t>une</a:t>
            </a:r>
            <a:r>
              <a:rPr lang="en-US" sz="1400" dirty="0">
                <a:effectLst/>
                <a:latin typeface="Calibri" panose="020F0502020204030204" pitchFamily="34" charset="0"/>
                <a:ea typeface="Calibri" panose="020F0502020204030204" pitchFamily="34" charset="0"/>
                <a:cs typeface="Calibri" panose="020F0502020204030204" pitchFamily="34" charset="0"/>
              </a:rPr>
              <a:t> culture </a:t>
            </a:r>
            <a:r>
              <a:rPr lang="en-US" sz="1400" dirty="0" err="1">
                <a:effectLst/>
                <a:latin typeface="Calibri" panose="020F0502020204030204" pitchFamily="34" charset="0"/>
                <a:ea typeface="Calibri" panose="020F0502020204030204" pitchFamily="34" charset="0"/>
                <a:cs typeface="Calibri" panose="020F0502020204030204" pitchFamily="34" charset="0"/>
              </a:rPr>
              <a:t>donnés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l’utilisateur</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apprend</a:t>
            </a:r>
            <a:r>
              <a:rPr lang="en-US" sz="1400" dirty="0">
                <a:effectLst/>
                <a:latin typeface="Calibri" panose="020F0502020204030204" pitchFamily="34" charset="0"/>
                <a:ea typeface="Calibri" panose="020F0502020204030204" pitchFamily="34" charset="0"/>
                <a:cs typeface="Calibri" panose="020F0502020204030204" pitchFamily="34" charset="0"/>
              </a:rPr>
              <a:t> quelle </a:t>
            </a:r>
            <a:r>
              <a:rPr lang="en-US" sz="1400" dirty="0" err="1">
                <a:effectLst/>
                <a:latin typeface="Calibri" panose="020F0502020204030204" pitchFamily="34" charset="0"/>
                <a:ea typeface="Calibri" panose="020F0502020204030204" pitchFamily="34" charset="0"/>
                <a:cs typeface="Calibri" panose="020F0502020204030204" pitchFamily="34" charset="0"/>
              </a:rPr>
              <a:t>quantité</a:t>
            </a:r>
            <a:r>
              <a:rPr lang="en-US" sz="1400" dirty="0">
                <a:effectLst/>
                <a:latin typeface="Calibri" panose="020F0502020204030204" pitchFamily="34" charset="0"/>
                <a:ea typeface="Calibri" panose="020F0502020204030204" pitchFamily="34" charset="0"/>
                <a:cs typeface="Calibri" panose="020F0502020204030204" pitchFamily="34" charset="0"/>
              </a:rPr>
              <a:t> d'un nutriment </a:t>
            </a:r>
            <a:r>
              <a:rPr lang="en-US" sz="1400" dirty="0" err="1">
                <a:effectLst/>
                <a:latin typeface="Calibri" panose="020F0502020204030204" pitchFamily="34" charset="0"/>
                <a:ea typeface="Calibri" panose="020F0502020204030204" pitchFamily="34" charset="0"/>
                <a:cs typeface="Calibri" panose="020F0502020204030204" pitchFamily="34" charset="0"/>
              </a:rPr>
              <a:t>donné</a:t>
            </a:r>
            <a:r>
              <a:rPr lang="en-US" sz="1400" dirty="0">
                <a:effectLst/>
                <a:latin typeface="Calibri" panose="020F0502020204030204" pitchFamily="34" charset="0"/>
                <a:ea typeface="Calibri" panose="020F0502020204030204" pitchFamily="34" charset="0"/>
                <a:cs typeface="Calibri" panose="020F0502020204030204" pitchFamily="34" charset="0"/>
              </a:rPr>
              <a:t> a </a:t>
            </a:r>
            <a:r>
              <a:rPr lang="en-US" sz="1400" dirty="0" err="1">
                <a:effectLst/>
                <a:latin typeface="Calibri" panose="020F0502020204030204" pitchFamily="34" charset="0"/>
                <a:ea typeface="Calibri" panose="020F0502020204030204" pitchFamily="34" charset="0"/>
                <a:cs typeface="Calibri" panose="020F0502020204030204" pitchFamily="34" charset="0"/>
              </a:rPr>
              <a:t>été</a:t>
            </a:r>
            <a:r>
              <a:rPr lang="en-US" sz="1400" dirty="0">
                <a:effectLst/>
                <a:latin typeface="Calibri" panose="020F0502020204030204" pitchFamily="34" charset="0"/>
                <a:ea typeface="Calibri" panose="020F0502020204030204" pitchFamily="34" charset="0"/>
                <a:cs typeface="Calibri" panose="020F0502020204030204" pitchFamily="34" charset="0"/>
              </a:rPr>
              <a:t> perdue par an (à </a:t>
            </a:r>
            <a:r>
              <a:rPr lang="en-US" sz="1400" dirty="0" err="1">
                <a:effectLst/>
                <a:latin typeface="Calibri" panose="020F0502020204030204" pitchFamily="34" charset="0"/>
                <a:ea typeface="Calibri" panose="020F0502020204030204" pitchFamily="34" charset="0"/>
                <a:cs typeface="Calibri" panose="020F0502020204030204" pitchFamily="34" charset="0"/>
              </a:rPr>
              <a:t>partir</a:t>
            </a:r>
            <a:r>
              <a:rPr lang="en-US" sz="1400" dirty="0">
                <a:effectLst/>
                <a:latin typeface="Calibri" panose="020F0502020204030204" pitchFamily="34" charset="0"/>
                <a:ea typeface="Calibri" panose="020F0502020204030204" pitchFamily="34" charset="0"/>
                <a:cs typeface="Calibri" panose="020F0502020204030204" pitchFamily="34" charset="0"/>
              </a:rPr>
              <a:t> de 2010) et </a:t>
            </a:r>
            <a:r>
              <a:rPr lang="en-US" sz="1400" dirty="0" err="1">
                <a:effectLst/>
                <a:latin typeface="Calibri" panose="020F0502020204030204" pitchFamily="34" charset="0"/>
                <a:ea typeface="Calibri" panose="020F0502020204030204" pitchFamily="34" charset="0"/>
                <a:cs typeface="Calibri" panose="020F0502020204030204" pitchFamily="34" charset="0"/>
              </a:rPr>
              <a:t>quel</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est</a:t>
            </a:r>
            <a:r>
              <a:rPr lang="en-US" sz="1400" dirty="0">
                <a:effectLst/>
                <a:latin typeface="Calibri" panose="020F0502020204030204" pitchFamily="34" charset="0"/>
                <a:ea typeface="Calibri" panose="020F0502020204030204" pitchFamily="34" charset="0"/>
                <a:cs typeface="Calibri" panose="020F0502020204030204" pitchFamily="34" charset="0"/>
              </a:rPr>
              <a:t> le </a:t>
            </a:r>
            <a:r>
              <a:rPr lang="en-US" sz="1400" dirty="0" err="1">
                <a:effectLst/>
                <a:latin typeface="Calibri" panose="020F0502020204030204" pitchFamily="34" charset="0"/>
                <a:ea typeface="Calibri" panose="020F0502020204030204" pitchFamily="34" charset="0"/>
                <a:cs typeface="Calibri" panose="020F0502020204030204" pitchFamily="34" charset="0"/>
              </a:rPr>
              <a:t>nombre</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d’individus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dont</a:t>
            </a:r>
            <a:r>
              <a:rPr lang="en-US" sz="1400" dirty="0">
                <a:effectLst/>
                <a:latin typeface="Calibri" panose="020F0502020204030204" pitchFamily="34" charset="0"/>
                <a:ea typeface="Calibri" panose="020F0502020204030204" pitchFamily="34" charset="0"/>
                <a:cs typeface="Calibri" panose="020F0502020204030204" pitchFamily="34" charset="0"/>
              </a:rPr>
              <a:t> les </a:t>
            </a:r>
            <a:r>
              <a:rPr lang="en-US" sz="1400" dirty="0" err="1">
                <a:effectLst/>
                <a:latin typeface="Calibri" panose="020F0502020204030204" pitchFamily="34" charset="0"/>
                <a:ea typeface="Calibri" panose="020F0502020204030204" pitchFamily="34" charset="0"/>
                <a:cs typeface="Calibri" panose="020F0502020204030204" pitchFamily="34" charset="0"/>
              </a:rPr>
              <a:t>besoins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alimentaires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n'ont</a:t>
            </a:r>
            <a:r>
              <a:rPr lang="en-US" sz="1400" dirty="0">
                <a:effectLst/>
                <a:latin typeface="Calibri" panose="020F0502020204030204" pitchFamily="34" charset="0"/>
                <a:ea typeface="Calibri" panose="020F0502020204030204" pitchFamily="34" charset="0"/>
                <a:cs typeface="Calibri" panose="020F0502020204030204" pitchFamily="34" charset="0"/>
              </a:rPr>
              <a:t> pas </a:t>
            </a:r>
            <a:r>
              <a:rPr lang="en-US" sz="1400" dirty="0" err="1">
                <a:effectLst/>
                <a:latin typeface="Calibri" panose="020F0502020204030204" pitchFamily="34" charset="0"/>
                <a:ea typeface="Calibri" panose="020F0502020204030204" pitchFamily="34" charset="0"/>
                <a:cs typeface="Calibri" panose="020F0502020204030204" pitchFamily="34" charset="0"/>
              </a:rPr>
              <a:t>été</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satisfaits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en</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conséquence</a:t>
            </a:r>
            <a:r>
              <a:rPr lang="en-US" sz="1400"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err="1">
                <a:effectLst/>
                <a:latin typeface="Calibri" panose="020F0502020204030204" pitchFamily="34" charset="0"/>
                <a:ea typeface="Calibri" panose="020F0502020204030204" pitchFamily="34" charset="0"/>
                <a:cs typeface="Calibri" panose="020F0502020204030204" pitchFamily="34" charset="0"/>
              </a:rPr>
              <a:t>Cet</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outil</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mesure</a:t>
            </a:r>
            <a:r>
              <a:rPr lang="en-US" sz="1400" dirty="0">
                <a:effectLst/>
                <a:latin typeface="Calibri" panose="020F0502020204030204" pitchFamily="34" charset="0"/>
                <a:ea typeface="Calibri" panose="020F0502020204030204" pitchFamily="34" charset="0"/>
                <a:cs typeface="Calibri" panose="020F0502020204030204" pitchFamily="34" charset="0"/>
              </a:rPr>
              <a:t> la </a:t>
            </a:r>
            <a:r>
              <a:rPr lang="en-US" sz="1400" dirty="0" err="1">
                <a:effectLst/>
                <a:latin typeface="Calibri" panose="020F0502020204030204" pitchFamily="34" charset="0"/>
                <a:ea typeface="Calibri" panose="020F0502020204030204" pitchFamily="34" charset="0"/>
                <a:cs typeface="Calibri" panose="020F0502020204030204" pitchFamily="34" charset="0"/>
              </a:rPr>
              <a:t>perte</a:t>
            </a:r>
            <a:r>
              <a:rPr lang="en-US" sz="1400" dirty="0">
                <a:effectLst/>
                <a:latin typeface="Calibri" panose="020F0502020204030204" pitchFamily="34" charset="0"/>
                <a:ea typeface="Calibri" panose="020F0502020204030204" pitchFamily="34" charset="0"/>
                <a:cs typeface="Calibri" panose="020F0502020204030204" pitchFamily="34" charset="0"/>
              </a:rPr>
              <a:t> de </a:t>
            </a:r>
            <a:r>
              <a:rPr lang="en-US" sz="1400" dirty="0" err="1">
                <a:effectLst/>
                <a:latin typeface="Calibri" panose="020F0502020204030204" pitchFamily="34" charset="0"/>
                <a:ea typeface="Calibri" panose="020F0502020204030204" pitchFamily="34" charset="0"/>
                <a:cs typeface="Calibri" panose="020F0502020204030204" pitchFamily="34" charset="0"/>
              </a:rPr>
              <a:t>macronutriments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glucides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protéines</a:t>
            </a:r>
            <a:r>
              <a:rPr lang="en-US" sz="1400" dirty="0">
                <a:effectLst/>
                <a:latin typeface="Calibri" panose="020F0502020204030204" pitchFamily="34" charset="0"/>
                <a:ea typeface="Calibri" panose="020F0502020204030204" pitchFamily="34" charset="0"/>
                <a:cs typeface="Calibri" panose="020F0502020204030204" pitchFamily="34" charset="0"/>
              </a:rPr>
              <a:t>, lipides), de </a:t>
            </a:r>
            <a:r>
              <a:rPr lang="en-US" sz="1400" dirty="0" err="1">
                <a:effectLst/>
                <a:latin typeface="Calibri" panose="020F0502020204030204" pitchFamily="34" charset="0"/>
                <a:ea typeface="Calibri" panose="020F0502020204030204" pitchFamily="34" charset="0"/>
                <a:cs typeface="Calibri" panose="020F0502020204030204" pitchFamily="34" charset="0"/>
              </a:rPr>
              <a:t>micronutriments</a:t>
            </a:r>
            <a:r>
              <a:rPr lang="en-US" sz="1400" dirty="0">
                <a:effectLst/>
                <a:latin typeface="Calibri" panose="020F0502020204030204" pitchFamily="34" charset="0"/>
                <a:ea typeface="Calibri" panose="020F0502020204030204" pitchFamily="34" charset="0"/>
                <a:cs typeface="Calibri" panose="020F0502020204030204" pitchFamily="34" charset="0"/>
              </a:rPr>
              <a:t> (fer, zinc, calcium, </a:t>
            </a:r>
            <a:r>
              <a:rPr lang="en-US" sz="1400" dirty="0" err="1">
                <a:effectLst/>
                <a:latin typeface="Calibri" panose="020F0502020204030204" pitchFamily="34" charset="0"/>
                <a:ea typeface="Calibri" panose="020F0502020204030204" pitchFamily="34" charset="0"/>
                <a:cs typeface="Calibri" panose="020F0502020204030204" pitchFamily="34" charset="0"/>
              </a:rPr>
              <a:t>vitamines</a:t>
            </a:r>
            <a:r>
              <a:rPr lang="en-US" sz="1400" dirty="0">
                <a:effectLst/>
                <a:latin typeface="Calibri" panose="020F0502020204030204" pitchFamily="34" charset="0"/>
                <a:ea typeface="Calibri" panose="020F0502020204030204" pitchFamily="34" charset="0"/>
                <a:cs typeface="Calibri" panose="020F0502020204030204" pitchFamily="34" charset="0"/>
              </a:rPr>
              <a:t> A et C) et </a:t>
            </a:r>
            <a:r>
              <a:rPr lang="en-US" sz="1400" dirty="0" err="1">
                <a:effectLst/>
                <a:latin typeface="Calibri" panose="020F0502020204030204" pitchFamily="34" charset="0"/>
                <a:ea typeface="Calibri" panose="020F0502020204030204" pitchFamily="34" charset="0"/>
                <a:cs typeface="Calibri" panose="020F0502020204030204" pitchFamily="34" charset="0"/>
              </a:rPr>
              <a:t>d'énergie</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alimentaire</a:t>
            </a:r>
            <a:r>
              <a:rPr lang="en-US" sz="1400" dirty="0">
                <a:effectLst/>
                <a:latin typeface="Calibri" panose="020F0502020204030204" pitchFamily="34" charset="0"/>
                <a:ea typeface="Calibri" panose="020F0502020204030204" pitchFamily="34" charset="0"/>
                <a:cs typeface="Calibri" panose="020F0502020204030204" pitchFamily="34" charset="0"/>
              </a:rPr>
              <a:t> (kcal).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Les </a:t>
            </a:r>
            <a:r>
              <a:rPr lang="en-US" sz="1400" dirty="0" err="1">
                <a:effectLst/>
                <a:latin typeface="Calibri" panose="020F0502020204030204" pitchFamily="34" charset="0"/>
                <a:ea typeface="Calibri" panose="020F0502020204030204" pitchFamily="34" charset="0"/>
                <a:cs typeface="Calibri" panose="020F0502020204030204" pitchFamily="34" charset="0"/>
              </a:rPr>
              <a:t>calculs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tiennent</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compte</a:t>
            </a:r>
            <a:r>
              <a:rPr lang="en-US" sz="1400" dirty="0">
                <a:effectLst/>
                <a:latin typeface="Calibri" panose="020F0502020204030204" pitchFamily="34" charset="0"/>
                <a:ea typeface="Calibri" panose="020F0502020204030204" pitchFamily="34" charset="0"/>
                <a:cs typeface="Calibri" panose="020F0502020204030204" pitchFamily="34" charset="0"/>
              </a:rPr>
              <a:t> des </a:t>
            </a:r>
            <a:r>
              <a:rPr lang="en-US" sz="1400" dirty="0" err="1">
                <a:effectLst/>
                <a:latin typeface="Calibri" panose="020F0502020204030204" pitchFamily="34" charset="0"/>
                <a:ea typeface="Calibri" panose="020F0502020204030204" pitchFamily="34" charset="0"/>
                <a:cs typeface="Calibri" panose="020F0502020204030204" pitchFamily="34" charset="0"/>
              </a:rPr>
              <a:t>besoins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alimentaires</a:t>
            </a:r>
            <a:r>
              <a:rPr lang="en-US" sz="1400" dirty="0">
                <a:effectLst/>
                <a:latin typeface="Calibri" panose="020F0502020204030204" pitchFamily="34" charset="0"/>
                <a:ea typeface="Calibri" panose="020F0502020204030204" pitchFamily="34" charset="0"/>
                <a:cs typeface="Calibri" panose="020F0502020204030204" pitchFamily="34" charset="0"/>
              </a:rPr>
              <a:t> de </a:t>
            </a:r>
            <a:r>
              <a:rPr lang="en-US" sz="1400" dirty="0" err="1">
                <a:effectLst/>
                <a:latin typeface="Calibri" panose="020F0502020204030204" pitchFamily="34" charset="0"/>
                <a:ea typeface="Calibri" panose="020F0502020204030204" pitchFamily="34" charset="0"/>
                <a:cs typeface="Calibri" panose="020F0502020204030204" pitchFamily="34" charset="0"/>
              </a:rPr>
              <a:t>différents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groupes</a:t>
            </a:r>
            <a:r>
              <a:rPr lang="en-US" sz="1400" dirty="0">
                <a:effectLst/>
                <a:latin typeface="Calibri" panose="020F0502020204030204" pitchFamily="34" charset="0"/>
                <a:ea typeface="Calibri" panose="020F0502020204030204" pitchFamily="34" charset="0"/>
                <a:cs typeface="Calibri" panose="020F0502020204030204" pitchFamily="34" charset="0"/>
              </a:rPr>
              <a:t> (femmes </a:t>
            </a:r>
            <a:r>
              <a:rPr lang="en-US" sz="1400" dirty="0" err="1">
                <a:effectLst/>
                <a:latin typeface="Calibri" panose="020F0502020204030204" pitchFamily="34" charset="0"/>
                <a:ea typeface="Calibri" panose="020F0502020204030204" pitchFamily="34" charset="0"/>
                <a:cs typeface="Calibri" panose="020F0502020204030204" pitchFamily="34" charset="0"/>
              </a:rPr>
              <a:t>en</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âge</a:t>
            </a:r>
            <a:r>
              <a:rPr lang="en-US" sz="1400" dirty="0">
                <a:effectLst/>
                <a:latin typeface="Calibri" panose="020F0502020204030204" pitchFamily="34" charset="0"/>
                <a:ea typeface="Calibri" panose="020F0502020204030204" pitchFamily="34" charset="0"/>
                <a:cs typeface="Calibri" panose="020F0502020204030204" pitchFamily="34" charset="0"/>
              </a:rPr>
              <a:t> de </a:t>
            </a:r>
            <a:r>
              <a:rPr lang="en-US" sz="1400" dirty="0" err="1">
                <a:effectLst/>
                <a:latin typeface="Calibri" panose="020F0502020204030204" pitchFamily="34" charset="0"/>
                <a:ea typeface="Calibri" panose="020F0502020204030204" pitchFamily="34" charset="0"/>
                <a:cs typeface="Calibri" panose="020F0502020204030204" pitchFamily="34" charset="0"/>
              </a:rPr>
              <a:t>procréer</a:t>
            </a:r>
            <a:r>
              <a:rPr lang="en-US" sz="1400" dirty="0">
                <a:effectLst/>
                <a:latin typeface="Calibri" panose="020F0502020204030204" pitchFamily="34" charset="0"/>
                <a:ea typeface="Calibri" panose="020F0502020204030204" pitchFamily="34" charset="0"/>
                <a:cs typeface="Calibri" panose="020F0502020204030204" pitchFamily="34" charset="0"/>
              </a:rPr>
              <a:t>, enfants).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Dans </a:t>
            </a:r>
            <a:r>
              <a:rPr lang="en-US" sz="1400" dirty="0" err="1">
                <a:effectLst/>
                <a:latin typeface="Calibri" panose="020F0502020204030204" pitchFamily="34" charset="0"/>
                <a:ea typeface="Calibri" panose="020F0502020204030204" pitchFamily="34" charset="0"/>
                <a:cs typeface="Calibri" panose="020F0502020204030204" pitchFamily="34" charset="0"/>
              </a:rPr>
              <a:t>l’exemple</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présent</a:t>
            </a:r>
            <a:r>
              <a:rPr lang="en-US" sz="1400" dirty="0">
                <a:effectLst/>
                <a:latin typeface="Calibri" panose="020F0502020204030204" pitchFamily="34" charset="0"/>
                <a:ea typeface="Calibri" panose="020F0502020204030204" pitchFamily="34" charset="0"/>
                <a:cs typeface="Calibri" panose="020F0502020204030204" pitchFamily="34" charset="0"/>
              </a:rPr>
              <a:t>, les </a:t>
            </a:r>
            <a:r>
              <a:rPr lang="en-US" sz="1400" dirty="0" err="1">
                <a:effectLst/>
                <a:latin typeface="Calibri" panose="020F0502020204030204" pitchFamily="34" charset="0"/>
                <a:ea typeface="Calibri" panose="020F0502020204030204" pitchFamily="34" charset="0"/>
                <a:cs typeface="Calibri" panose="020F0502020204030204" pitchFamily="34" charset="0"/>
              </a:rPr>
              <a:t>pertes</a:t>
            </a:r>
            <a:r>
              <a:rPr lang="en-US" sz="1400" dirty="0">
                <a:effectLst/>
                <a:latin typeface="Calibri" panose="020F0502020204030204" pitchFamily="34" charset="0"/>
                <a:ea typeface="Calibri" panose="020F0502020204030204" pitchFamily="34" charset="0"/>
                <a:cs typeface="Calibri" panose="020F0502020204030204" pitchFamily="34" charset="0"/>
              </a:rPr>
              <a:t> de </a:t>
            </a:r>
            <a:r>
              <a:rPr lang="en-US" sz="1400" dirty="0" err="1">
                <a:effectLst/>
                <a:latin typeface="Calibri" panose="020F0502020204030204" pitchFamily="34" charset="0"/>
                <a:ea typeface="Calibri" panose="020F0502020204030204" pitchFamily="34" charset="0"/>
                <a:cs typeface="Calibri" panose="020F0502020204030204" pitchFamily="34" charset="0"/>
              </a:rPr>
              <a:t>maïs</a:t>
            </a:r>
            <a:r>
              <a:rPr lang="en-US" sz="1400" dirty="0">
                <a:effectLst/>
                <a:latin typeface="Calibri" panose="020F0502020204030204" pitchFamily="34" charset="0"/>
                <a:ea typeface="Calibri" panose="020F0502020204030204" pitchFamily="34" charset="0"/>
                <a:cs typeface="Calibri" panose="020F0502020204030204" pitchFamily="34" charset="0"/>
              </a:rPr>
              <a:t> au Malawi </a:t>
            </a:r>
            <a:r>
              <a:rPr lang="en-US" sz="1400" dirty="0" err="1">
                <a:effectLst/>
                <a:latin typeface="Calibri" panose="020F0502020204030204" pitchFamily="34" charset="0"/>
                <a:ea typeface="Calibri" panose="020F0502020204030204" pitchFamily="34" charset="0"/>
                <a:cs typeface="Calibri" panose="020F0502020204030204" pitchFamily="34" charset="0"/>
              </a:rPr>
              <a:t>en</a:t>
            </a:r>
            <a:r>
              <a:rPr lang="en-US" sz="1400" dirty="0">
                <a:effectLst/>
                <a:latin typeface="Calibri" panose="020F0502020204030204" pitchFamily="34" charset="0"/>
                <a:ea typeface="Calibri" panose="020F0502020204030204" pitchFamily="34" charset="0"/>
                <a:cs typeface="Calibri" panose="020F0502020204030204" pitchFamily="34" charset="0"/>
              </a:rPr>
              <a:t> 2021 </a:t>
            </a:r>
            <a:r>
              <a:rPr lang="en-US" sz="1400" dirty="0" err="1">
                <a:effectLst/>
                <a:latin typeface="Calibri" panose="020F0502020204030204" pitchFamily="34" charset="0"/>
                <a:ea typeface="Calibri" panose="020F0502020204030204" pitchFamily="34" charset="0"/>
                <a:cs typeface="Calibri" panose="020F0502020204030204" pitchFamily="34" charset="0"/>
              </a:rPr>
              <a:t>signifient</a:t>
            </a:r>
            <a:r>
              <a:rPr lang="en-US" sz="1400" dirty="0">
                <a:effectLst/>
                <a:latin typeface="Calibri" panose="020F0502020204030204" pitchFamily="34" charset="0"/>
                <a:ea typeface="Calibri" panose="020F0502020204030204" pitchFamily="34" charset="0"/>
                <a:cs typeface="Calibri" panose="020F0502020204030204" pitchFamily="34" charset="0"/>
              </a:rPr>
              <a:t> que plus de 7,5 millions </a:t>
            </a:r>
            <a:r>
              <a:rPr lang="en-US" sz="1400" dirty="0" err="1">
                <a:effectLst/>
                <a:latin typeface="Calibri" panose="020F0502020204030204" pitchFamily="34" charset="0"/>
                <a:ea typeface="Calibri" panose="020F0502020204030204" pitchFamily="34" charset="0"/>
                <a:cs typeface="Calibri" panose="020F0502020204030204" pitchFamily="34" charset="0"/>
              </a:rPr>
              <a:t>d'enfants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âgés</a:t>
            </a:r>
            <a:r>
              <a:rPr lang="en-US" sz="1400" dirty="0">
                <a:effectLst/>
                <a:latin typeface="Calibri" panose="020F0502020204030204" pitchFamily="34" charset="0"/>
                <a:ea typeface="Calibri" panose="020F0502020204030204" pitchFamily="34" charset="0"/>
                <a:cs typeface="Calibri" panose="020F0502020204030204" pitchFamily="34" charset="0"/>
              </a:rPr>
              <a:t> de 1 à 3 </a:t>
            </a:r>
            <a:r>
              <a:rPr lang="en-US" sz="1400" dirty="0" err="1">
                <a:effectLst/>
                <a:latin typeface="Calibri" panose="020F0502020204030204" pitchFamily="34" charset="0"/>
                <a:ea typeface="Calibri" panose="020F0502020204030204" pitchFamily="34" charset="0"/>
                <a:cs typeface="Calibri" panose="020F0502020204030204" pitchFamily="34" charset="0"/>
              </a:rPr>
              <a:t>ans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n'ont</a:t>
            </a:r>
            <a:r>
              <a:rPr lang="en-US" sz="1400" dirty="0">
                <a:effectLst/>
                <a:latin typeface="Calibri" panose="020F0502020204030204" pitchFamily="34" charset="0"/>
                <a:ea typeface="Calibri" panose="020F0502020204030204" pitchFamily="34" charset="0"/>
                <a:cs typeface="Calibri" panose="020F0502020204030204" pitchFamily="34" charset="0"/>
              </a:rPr>
              <a:t> pas </a:t>
            </a:r>
            <a:r>
              <a:rPr lang="en-US" sz="1400" dirty="0" err="1">
                <a:effectLst/>
                <a:latin typeface="Calibri" panose="020F0502020204030204" pitchFamily="34" charset="0"/>
                <a:ea typeface="Calibri" panose="020F0502020204030204" pitchFamily="34" charset="0"/>
                <a:cs typeface="Calibri" panose="020F0502020204030204" pitchFamily="34" charset="0"/>
              </a:rPr>
              <a:t>pu</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satisfaire</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leurs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besoins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énergétiques</a:t>
            </a:r>
            <a:r>
              <a:rPr lang="en-US" sz="1400" dirty="0">
                <a:effectLst/>
                <a:latin typeface="Calibri" panose="020F0502020204030204" pitchFamily="34" charset="0"/>
                <a:ea typeface="Calibri" panose="020F0502020204030204" pitchFamily="34" charset="0"/>
                <a:cs typeface="Calibri" panose="020F0502020204030204" pitchFamily="34" charset="0"/>
              </a:rPr>
              <a:t> avec la </a:t>
            </a:r>
            <a:r>
              <a:rPr lang="en-US" sz="1400" dirty="0" err="1">
                <a:effectLst/>
                <a:latin typeface="Calibri" panose="020F0502020204030204" pitchFamily="34" charset="0"/>
                <a:ea typeface="Calibri" panose="020F0502020204030204" pitchFamily="34" charset="0"/>
                <a:cs typeface="Calibri" panose="020F0502020204030204" pitchFamily="34" charset="0"/>
              </a:rPr>
              <a:t>quantité</a:t>
            </a:r>
            <a:r>
              <a:rPr lang="en-US" sz="1400" dirty="0">
                <a:effectLst/>
                <a:latin typeface="Calibri" panose="020F0502020204030204" pitchFamily="34" charset="0"/>
                <a:ea typeface="Calibri" panose="020F0502020204030204" pitchFamily="34" charset="0"/>
                <a:cs typeface="Calibri" panose="020F0502020204030204" pitchFamily="34" charset="0"/>
              </a:rPr>
              <a:t> de </a:t>
            </a:r>
            <a:r>
              <a:rPr lang="en-US" sz="1400" dirty="0" err="1">
                <a:effectLst/>
                <a:latin typeface="Calibri" panose="020F0502020204030204" pitchFamily="34" charset="0"/>
                <a:ea typeface="Calibri" panose="020F0502020204030204" pitchFamily="34" charset="0"/>
                <a:cs typeface="Calibri" panose="020F0502020204030204" pitchFamily="34" charset="0"/>
              </a:rPr>
              <a:t>maïs</a:t>
            </a:r>
            <a:r>
              <a:rPr lang="en-US" sz="1400" dirty="0">
                <a:effectLst/>
                <a:latin typeface="Calibri" panose="020F0502020204030204" pitchFamily="34" charset="0"/>
                <a:ea typeface="Calibri" panose="020F0502020204030204" pitchFamily="34" charset="0"/>
                <a:cs typeface="Calibri" panose="020F0502020204030204" pitchFamily="34" charset="0"/>
              </a:rPr>
              <a:t> local.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Les </a:t>
            </a:r>
            <a:r>
              <a:rPr lang="en-US" sz="1400" dirty="0" err="1">
                <a:effectLst/>
                <a:latin typeface="Calibri" panose="020F0502020204030204" pitchFamily="34" charset="0"/>
                <a:ea typeface="Calibri" panose="020F0502020204030204" pitchFamily="34" charset="0"/>
                <a:cs typeface="Calibri" panose="020F0502020204030204" pitchFamily="34" charset="0"/>
              </a:rPr>
              <a:t>informations</a:t>
            </a:r>
            <a:r>
              <a:rPr lang="en-US" sz="1400" dirty="0">
                <a:effectLst/>
                <a:latin typeface="Calibri" panose="020F0502020204030204" pitchFamily="34" charset="0"/>
                <a:ea typeface="Calibri" panose="020F0502020204030204" pitchFamily="34" charset="0"/>
                <a:cs typeface="Calibri" panose="020F0502020204030204" pitchFamily="34" charset="0"/>
              </a:rPr>
              <a:t> sur les </a:t>
            </a:r>
            <a:r>
              <a:rPr lang="en-US" sz="1400" dirty="0" err="1">
                <a:effectLst/>
                <a:latin typeface="Calibri" panose="020F0502020204030204" pitchFamily="34" charset="0"/>
                <a:ea typeface="Calibri" panose="020F0502020204030204" pitchFamily="34" charset="0"/>
                <a:cs typeface="Calibri" panose="020F0502020204030204" pitchFamily="34" charset="0"/>
              </a:rPr>
              <a:t>pertes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nutritionnelles</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sont</a:t>
            </a: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dirty="0" err="1">
                <a:effectLst/>
                <a:latin typeface="Calibri" panose="020F0502020204030204" pitchFamily="34" charset="0"/>
                <a:ea typeface="Calibri" panose="020F0502020204030204" pitchFamily="34" charset="0"/>
                <a:cs typeface="Calibri" panose="020F0502020204030204" pitchFamily="34" charset="0"/>
              </a:rPr>
              <a:t>disponibles</a:t>
            </a:r>
            <a:r>
              <a:rPr lang="en-US" sz="1400" dirty="0">
                <a:effectLst/>
                <a:latin typeface="Calibri" panose="020F0502020204030204" pitchFamily="34" charset="0"/>
                <a:ea typeface="Calibri" panose="020F0502020204030204" pitchFamily="34" charset="0"/>
                <a:cs typeface="Calibri" panose="020F0502020204030204" pitchFamily="34" charset="0"/>
              </a:rPr>
              <a:t> au </a:t>
            </a:r>
            <a:r>
              <a:rPr lang="en-US" sz="1400" dirty="0" err="1">
                <a:effectLst/>
                <a:latin typeface="Calibri" panose="020F0502020204030204" pitchFamily="34" charset="0"/>
                <a:ea typeface="Calibri" panose="020F0502020204030204" pitchFamily="34" charset="0"/>
                <a:cs typeface="Calibri" panose="020F0502020204030204" pitchFamily="34" charset="0"/>
              </a:rPr>
              <a:t>niveau</a:t>
            </a:r>
            <a:r>
              <a:rPr lang="en-US" sz="1400" dirty="0">
                <a:effectLst/>
                <a:latin typeface="Calibri" panose="020F0502020204030204" pitchFamily="34" charset="0"/>
                <a:ea typeface="Calibri" panose="020F0502020204030204" pitchFamily="34" charset="0"/>
                <a:cs typeface="Calibri" panose="020F0502020204030204" pitchFamily="34" charset="0"/>
              </a:rPr>
              <a:t> national et </a:t>
            </a:r>
            <a:r>
              <a:rPr lang="en-US" sz="1400" dirty="0" err="1">
                <a:effectLst/>
                <a:latin typeface="Calibri" panose="020F0502020204030204" pitchFamily="34" charset="0"/>
                <a:ea typeface="Calibri" panose="020F0502020204030204" pitchFamily="34" charset="0"/>
                <a:cs typeface="Calibri" panose="020F0502020204030204" pitchFamily="34" charset="0"/>
              </a:rPr>
              <a:t>infranational</a:t>
            </a:r>
            <a:r>
              <a:rPr lang="en-US" sz="1400" dirty="0">
                <a:effectLst/>
                <a:latin typeface="Calibri" panose="020F0502020204030204" pitchFamily="34" charset="0"/>
                <a:ea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20</a:t>
            </a:fld>
            <a:endParaRPr lang="en-GB" sz="1400" b="0" strike="noStrike" spc="-1" dirty="0">
              <a:latin typeface="Times New Roman"/>
            </a:endParaRPr>
          </a:p>
        </p:txBody>
      </p:sp>
    </p:spTree>
    <p:extLst>
      <p:ext uri="{BB962C8B-B14F-4D97-AF65-F5344CB8AC3E}">
        <p14:creationId xmlns:p14="http://schemas.microsoft.com/office/powerpoint/2010/main" val="613289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estimées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 APHLIS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suivantes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fondées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des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données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scientifiques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rigoureusement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mesurées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spc="-1" dirty="0" err="1">
                <a:solidFill>
                  <a:srgbClr val="333333"/>
                </a:solidFill>
                <a:latin typeface="Calibri Light" panose="020F0302020204030204" pitchFamily="34" charset="0"/>
                <a:cs typeface="Calibri Light" panose="020F0302020204030204" pitchFamily="34" charset="0"/>
              </a:rPr>
              <a:t>adaptées</a:t>
            </a:r>
            <a:r>
              <a:rPr lang="en-US" sz="1600" spc="-1" dirty="0">
                <a:solidFill>
                  <a:srgbClr val="333333"/>
                </a:solidFill>
                <a:latin typeface="Calibri Light" panose="020F0302020204030204" pitchFamily="34" charset="0"/>
                <a:cs typeface="Calibri Light" panose="020F0302020204030204" pitchFamily="34" charset="0"/>
              </a:rPr>
              <a:t> au </a:t>
            </a:r>
            <a:r>
              <a:rPr lang="en-US" sz="1600" spc="-1" dirty="0" err="1">
                <a:solidFill>
                  <a:srgbClr val="333333"/>
                </a:solidFill>
                <a:latin typeface="Calibri Light" panose="020F0302020204030204" pitchFamily="34" charset="0"/>
                <a:cs typeface="Calibri Light" panose="020F0302020204030204" pitchFamily="34" charset="0"/>
              </a:rPr>
              <a:t>contexte</a:t>
            </a:r>
            <a:r>
              <a:rPr lang="en-US" sz="1600" spc="-1" dirty="0">
                <a:solidFill>
                  <a:srgbClr val="333333"/>
                </a:solidFill>
                <a:latin typeface="Calibri Light" panose="020F0302020204030204" pitchFamily="34" charset="0"/>
                <a:cs typeface="Calibri Light" panose="020F0302020204030204" pitchFamily="34" charset="0"/>
              </a:rPr>
              <a:t> local </a:t>
            </a:r>
            <a:r>
              <a:rPr lang="en-US" sz="1600" strike="noStrike" spc="-1" dirty="0">
                <a:solidFill>
                  <a:srgbClr val="333333"/>
                </a:solidFill>
                <a:latin typeface="Calibri Light" panose="020F0302020204030204" pitchFamily="34" charset="0"/>
                <a:cs typeface="Calibri Light" panose="020F0302020204030204" pitchFamily="34" charset="0"/>
              </a:rPr>
              <a:t>à </a:t>
            </a:r>
            <a:r>
              <a:rPr lang="en-US" sz="1600" strike="noStrike" spc="-1" dirty="0" err="1">
                <a:solidFill>
                  <a:srgbClr val="333333"/>
                </a:solidFill>
                <a:latin typeface="Calibri Light" panose="020F0302020204030204" pitchFamily="34" charset="0"/>
                <a:cs typeface="Calibri Light" panose="020F0302020204030204" pitchFamily="34" charset="0"/>
              </a:rPr>
              <a:t>l’aide</a:t>
            </a:r>
            <a:r>
              <a:rPr lang="en-US" sz="1600" strike="noStrike" spc="-1" dirty="0">
                <a:solidFill>
                  <a:srgbClr val="333333"/>
                </a:solidFill>
                <a:latin typeface="Calibri Light" panose="020F0302020204030204" pitchFamily="34" charset="0"/>
                <a:cs typeface="Calibri Light" panose="020F0302020204030204" pitchFamily="34" charset="0"/>
              </a:rPr>
              <a:t> de contributions </a:t>
            </a:r>
            <a:r>
              <a:rPr lang="en-US" sz="1600" strike="noStrike" spc="-1" dirty="0" err="1">
                <a:solidFill>
                  <a:srgbClr val="333333"/>
                </a:solidFill>
                <a:latin typeface="Calibri Light" panose="020F0302020204030204" pitchFamily="34" charset="0"/>
                <a:cs typeface="Calibri Light" panose="020F0302020204030204" pitchFamily="34" charset="0"/>
              </a:rPr>
              <a:t>d'experts</a:t>
            </a:r>
            <a:r>
              <a:rPr lang="en-US" sz="1600" strike="noStrike" spc="-1" dirty="0">
                <a:solidFill>
                  <a:srgbClr val="333333"/>
                </a:solidFill>
                <a:latin typeface="Calibri Light" panose="020F0302020204030204" pitchFamily="34" charset="0"/>
                <a:cs typeface="Calibri Light" panose="020F0302020204030204" pitchFamily="34" charset="0"/>
              </a:rPr>
              <a:t> </a:t>
            </a:r>
            <a:r>
              <a:rPr lang="en-US" sz="1600" strike="noStrike" spc="-1" dirty="0" err="1">
                <a:solidFill>
                  <a:srgbClr val="333333"/>
                </a:solidFill>
                <a:latin typeface="Calibri Light" panose="020F0302020204030204" pitchFamily="34" charset="0"/>
                <a:cs typeface="Calibri Light" panose="020F0302020204030204" pitchFamily="34" charset="0"/>
              </a:rPr>
              <a:t>locaux</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ajustables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d'année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année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mises à jour au fur et à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mesure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que des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supplémentaires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haute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qualité</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disponibles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Librement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disponibles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ligne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génère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qui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seraient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très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coûteuses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si</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elles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étaient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obtenues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l'observation</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la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mesure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directe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modèle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d’APHLIS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utilise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données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fournies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 les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membres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réseau</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dérivées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littérature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scientifique</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remplaçant</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ainsi</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activités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d'évaluation</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 terrain,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longues</a:t>
            </a: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5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coûteuses</a:t>
            </a:r>
            <a:r>
              <a:rPr lang="en-US" sz="155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21</a:t>
            </a:fld>
            <a:endParaRPr lang="en-GB" sz="1400" b="0" strike="noStrike" spc="-1" dirty="0">
              <a:latin typeface="Times New Roman"/>
            </a:endParaRPr>
          </a:p>
        </p:txBody>
      </p:sp>
    </p:spTree>
    <p:extLst>
      <p:ext uri="{BB962C8B-B14F-4D97-AF65-F5344CB8AC3E}">
        <p14:creationId xmlns:p14="http://schemas.microsoft.com/office/powerpoint/2010/main" val="2895808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réseau</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APHLIS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comprend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actuellement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experts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40 pays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africains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s'efforce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constamment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d’agrandir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son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étendue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15000"/>
              </a:lnSpc>
              <a:spcBef>
                <a:spcPts val="0"/>
              </a:spcBef>
              <a:spcAft>
                <a:spcPts val="0"/>
              </a:spcAft>
              <a:buFontTx/>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rôle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membres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 réseau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fournir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informations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contextuelles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pour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améliorer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la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précision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estimations (temps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humide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au moment de la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récolte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pourcentage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la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récolte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stocké</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à la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ferme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durée de la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période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stockage,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nombre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récoltes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800100" marR="0" lvl="1" indent="-342900" algn="just">
              <a:spcBef>
                <a:spcPts val="0"/>
              </a:spcBef>
              <a:spcAft>
                <a:spcPts val="0"/>
              </a:spcAft>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fournir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données saisonnières sur la production agricole ;</a:t>
            </a:r>
            <a:endParaRPr lang="en-US" sz="18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présenter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rapports pour les pays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afin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d’approfondir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connaissances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sur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leurs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systèmes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post-</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récolte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soutenir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efforts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nationaux</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relatifs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à la mise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œuvre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la convention de Malabo ;</a:t>
            </a:r>
            <a:endParaRPr lang="en-US" sz="18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agir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tant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ambassadeurs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d'APHLIS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22</a:t>
            </a:fld>
            <a:endParaRPr lang="en-GB" sz="1400" b="0" strike="noStrike" spc="-1" dirty="0">
              <a:latin typeface="Times New Roman"/>
            </a:endParaRPr>
          </a:p>
        </p:txBody>
      </p:sp>
    </p:spTree>
    <p:extLst>
      <p:ext uri="{BB962C8B-B14F-4D97-AF65-F5344CB8AC3E}">
        <p14:creationId xmlns:p14="http://schemas.microsoft.com/office/powerpoint/2010/main" val="1270283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5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Le Programme </a:t>
            </a: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détaillé </a:t>
            </a:r>
            <a:r>
              <a:rPr lang="en-US" sz="135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pour le </a:t>
            </a: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développement de l'agriculture africaine (PDDAA) est le cadre politique de l'Afrique pour la transformation de l'agriculture, la sécurité alimentaire et la nutrition, la croissance économique et la prospérité.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Pour marquer le dixième anniversaire du PDDAA en 2014, les chefs d'État et le gouvernement de l'Union africaine (UA) ont déclaré l'</a:t>
            </a:r>
            <a:r>
              <a:rPr lang="en-US" sz="1350" dirty="0">
                <a:effectLst/>
                <a:latin typeface="Calibri" panose="020F0502020204030204" pitchFamily="34" charset="0"/>
                <a:ea typeface="Times New Roman" panose="02020603050405020304" pitchFamily="18" charset="0"/>
                <a:cs typeface="Calibri" panose="020F0502020204030204" pitchFamily="34" charset="0"/>
              </a:rPr>
              <a:t>Année de l'agriculture et de la sécurité alimentaire, une occasion d'examiner les réalisations et les </a:t>
            </a:r>
            <a:r>
              <a:rPr lang="en-US" sz="1350" dirty="0" err="1">
                <a:effectLst/>
                <a:latin typeface="Calibri" panose="020F0502020204030204" pitchFamily="34" charset="0"/>
                <a:ea typeface="Times New Roman" panose="02020603050405020304" pitchFamily="18" charset="0"/>
                <a:cs typeface="Calibri" panose="020F0502020204030204" pitchFamily="34" charset="0"/>
              </a:rPr>
              <a:t>leçons</a:t>
            </a:r>
            <a:r>
              <a:rPr lang="en-US" sz="1350" dirty="0">
                <a:effectLst/>
                <a:latin typeface="Calibri" panose="020F0502020204030204" pitchFamily="34" charset="0"/>
                <a:ea typeface="Times New Roman" panose="02020603050405020304" pitchFamily="18" charset="0"/>
                <a:cs typeface="Calibri" panose="020F0502020204030204" pitchFamily="34" charset="0"/>
              </a:rPr>
              <a:t> apprises au cours de la première décennie du PDDAA.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Times New Roman" panose="02020603050405020304" pitchFamily="18" charset="0"/>
                <a:cs typeface="Calibri" panose="020F0502020204030204" pitchFamily="34" charset="0"/>
              </a:rPr>
              <a:t>Cela a conduit à l'adoption de la </a:t>
            </a:r>
            <a:r>
              <a:rPr lang="en-US" sz="1350" i="1" dirty="0">
                <a:effectLst/>
                <a:latin typeface="Calibri" panose="020F0502020204030204" pitchFamily="34" charset="0"/>
                <a:ea typeface="Times New Roman" panose="02020603050405020304" pitchFamily="18" charset="0"/>
                <a:cs typeface="Calibri" panose="020F0502020204030204" pitchFamily="34" charset="0"/>
              </a:rPr>
              <a:t>déclaration de </a:t>
            </a:r>
            <a:r>
              <a:rPr lang="en-US" sz="1350" dirty="0">
                <a:effectLst/>
                <a:latin typeface="Calibri" panose="020F0502020204030204" pitchFamily="34" charset="0"/>
                <a:ea typeface="Times New Roman" panose="02020603050405020304" pitchFamily="18" charset="0"/>
                <a:cs typeface="Calibri" panose="020F0502020204030204" pitchFamily="34" charset="0"/>
              </a:rPr>
              <a:t>Malabo </a:t>
            </a:r>
            <a:r>
              <a:rPr lang="en-US" sz="1350" i="1" dirty="0">
                <a:effectLst/>
                <a:latin typeface="Calibri" panose="020F0502020204030204" pitchFamily="34" charset="0"/>
                <a:ea typeface="Times New Roman" panose="02020603050405020304" pitchFamily="18" charset="0"/>
                <a:cs typeface="Calibri" panose="020F0502020204030204" pitchFamily="34" charset="0"/>
              </a:rPr>
              <a:t>sur la croissance et la transformation accélérées de </a:t>
            </a:r>
            <a:r>
              <a:rPr lang="en-US" sz="1350" i="1" dirty="0" err="1">
                <a:effectLst/>
                <a:latin typeface="Calibri" panose="020F0502020204030204" pitchFamily="34" charset="0"/>
                <a:ea typeface="Times New Roman" panose="02020603050405020304" pitchFamily="18" charset="0"/>
                <a:cs typeface="Calibri" panose="020F0502020204030204" pitchFamily="34" charset="0"/>
              </a:rPr>
              <a:t>l'agriculture</a:t>
            </a:r>
            <a:r>
              <a:rPr lang="en-US" sz="1350" i="1" dirty="0">
                <a:effectLst/>
                <a:latin typeface="Calibri" panose="020F0502020204030204" pitchFamily="34" charset="0"/>
                <a:ea typeface="Times New Roman" panose="02020603050405020304" pitchFamily="18" charset="0"/>
                <a:cs typeface="Calibri" panose="020F0502020204030204" pitchFamily="34" charset="0"/>
              </a:rPr>
              <a:t> </a:t>
            </a:r>
            <a:r>
              <a:rPr lang="en-US" sz="1350" i="1" dirty="0" err="1">
                <a:effectLst/>
                <a:latin typeface="Calibri" panose="020F0502020204030204" pitchFamily="34" charset="0"/>
                <a:ea typeface="Times New Roman" panose="02020603050405020304" pitchFamily="18" charset="0"/>
                <a:cs typeface="Calibri" panose="020F0502020204030204" pitchFamily="34" charset="0"/>
              </a:rPr>
              <a:t>en</a:t>
            </a:r>
            <a:r>
              <a:rPr lang="en-US" sz="1350" i="1" dirty="0">
                <a:effectLst/>
                <a:latin typeface="Calibri" panose="020F0502020204030204" pitchFamily="34" charset="0"/>
                <a:ea typeface="Times New Roman" panose="02020603050405020304" pitchFamily="18" charset="0"/>
                <a:cs typeface="Calibri" panose="020F0502020204030204" pitchFamily="34" charset="0"/>
              </a:rPr>
              <a:t> Afrique pour une prospérité partagée et de </a:t>
            </a:r>
            <a:r>
              <a:rPr lang="en-US" sz="1350" i="1" dirty="0" err="1">
                <a:effectLst/>
                <a:latin typeface="Calibri" panose="020F0502020204030204" pitchFamily="34" charset="0"/>
                <a:ea typeface="Times New Roman" panose="02020603050405020304" pitchFamily="18" charset="0"/>
                <a:cs typeface="Calibri" panose="020F0502020204030204" pitchFamily="34" charset="0"/>
              </a:rPr>
              <a:t>meilleures</a:t>
            </a:r>
            <a:r>
              <a:rPr lang="en-US" sz="1350" i="1" dirty="0">
                <a:effectLst/>
                <a:latin typeface="Calibri" panose="020F0502020204030204" pitchFamily="34" charset="0"/>
                <a:ea typeface="Times New Roman" panose="02020603050405020304" pitchFamily="18" charset="0"/>
                <a:cs typeface="Calibri" panose="020F0502020204030204" pitchFamily="34" charset="0"/>
              </a:rPr>
              <a:t> conditions de vie </a:t>
            </a:r>
            <a:r>
              <a:rPr lang="en-US" sz="1350" dirty="0">
                <a:effectLst/>
                <a:latin typeface="Calibri" panose="020F0502020204030204" pitchFamily="34" charset="0"/>
                <a:ea typeface="Times New Roman" panose="02020603050405020304" pitchFamily="18" charset="0"/>
                <a:cs typeface="Calibri" panose="020F0502020204030204" pitchFamily="34" charset="0"/>
              </a:rPr>
              <a:t>par l'Assemblée de l'UA en juin 2014.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Times New Roman" panose="02020603050405020304" pitchFamily="18" charset="0"/>
                <a:cs typeface="Calibri" panose="020F0502020204030204" pitchFamily="34" charset="0"/>
              </a:rPr>
              <a:t>La déclaration comprend un engagement majeur visant à éradiquer la faim en Afrique d'ici à 2025.</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Parmi </a:t>
            </a:r>
            <a:r>
              <a:rPr lang="en-US" sz="1350" dirty="0" err="1">
                <a:effectLst/>
                <a:latin typeface="Calibri" panose="020F0502020204030204" pitchFamily="34" charset="0"/>
                <a:ea typeface="Calibri" panose="020F0502020204030204" pitchFamily="34" charset="0"/>
                <a:cs typeface="Calibri" panose="020F0502020204030204" pitchFamily="34" charset="0"/>
              </a:rPr>
              <a:t>d’autres</a:t>
            </a:r>
            <a:r>
              <a:rPr lang="en-US" sz="1350" dirty="0">
                <a:effectLst/>
                <a:latin typeface="Calibri" panose="020F0502020204030204" pitchFamily="34" charset="0"/>
                <a:ea typeface="Calibri" panose="020F0502020204030204" pitchFamily="34" charset="0"/>
                <a:cs typeface="Calibri" panose="020F0502020204030204" pitchFamily="34" charset="0"/>
              </a:rPr>
              <a:t> objectifs, les pays signataires se sont engagés à réduire de moitié, d'ici à 2025, les niveaux de pertes post-récolte de 2015. Le but </a:t>
            </a:r>
            <a:r>
              <a:rPr lang="en-US" sz="1350" dirty="0" err="1">
                <a:effectLst/>
                <a:latin typeface="Calibri" panose="020F0502020204030204" pitchFamily="34" charset="0"/>
                <a:ea typeface="Calibri" panose="020F0502020204030204" pitchFamily="34" charset="0"/>
                <a:cs typeface="Calibri" panose="020F0502020204030204" pitchFamily="34" charset="0"/>
              </a:rPr>
              <a:t>est</a:t>
            </a:r>
            <a:r>
              <a:rPr lang="en-US" sz="1350" dirty="0">
                <a:effectLst/>
                <a:latin typeface="Calibri" panose="020F0502020204030204" pitchFamily="34" charset="0"/>
                <a:ea typeface="Calibri" panose="020F0502020204030204" pitchFamily="34" charset="0"/>
                <a:cs typeface="Calibri" panose="020F0502020204030204" pitchFamily="34" charset="0"/>
              </a:rPr>
              <a:t> de limiter la dégradation de la quantité et de la qualité des aliments produits à tous les stades de la chaîne de production alimentaire (récolte, stockage, transport, transformation, marché de détail).</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La Commission de l'UA demande aux États membres de rendre compte des progrès accomplis dans la réduction des </a:t>
            </a:r>
            <a:r>
              <a:rPr lang="en-US" sz="1350" dirty="0" err="1">
                <a:effectLst/>
                <a:latin typeface="Calibri" panose="020F0502020204030204" pitchFamily="34" charset="0"/>
                <a:ea typeface="Calibri" panose="020F0502020204030204" pitchFamily="34" charset="0"/>
                <a:cs typeface="Calibri" panose="020F0502020204030204" pitchFamily="34" charset="0"/>
              </a:rPr>
              <a:t>pertes</a:t>
            </a:r>
            <a:r>
              <a:rPr lang="en-US" sz="1350" dirty="0">
                <a:effectLst/>
                <a:latin typeface="Calibri" panose="020F0502020204030204" pitchFamily="34" charset="0"/>
                <a:ea typeface="Calibri" panose="020F0502020204030204" pitchFamily="34" charset="0"/>
                <a:cs typeface="Calibri" panose="020F0502020204030204" pitchFamily="34" charset="0"/>
              </a:rPr>
              <a:t> post-</a:t>
            </a:r>
            <a:r>
              <a:rPr lang="en-US" sz="1350" dirty="0" err="1">
                <a:effectLst/>
                <a:latin typeface="Calibri" panose="020F0502020204030204" pitchFamily="34" charset="0"/>
                <a:ea typeface="Calibri" panose="020F0502020204030204" pitchFamily="34" charset="0"/>
                <a:cs typeface="Calibri" panose="020F0502020204030204" pitchFamily="34" charset="0"/>
              </a:rPr>
              <a:t>récolte</a:t>
            </a:r>
            <a:r>
              <a:rPr lang="en-US" sz="1350" dirty="0">
                <a:effectLst/>
                <a:latin typeface="Calibri" panose="020F0502020204030204" pitchFamily="34" charset="0"/>
                <a:ea typeface="Calibri" panose="020F0502020204030204" pitchFamily="34" charset="0"/>
                <a:cs typeface="Calibri" panose="020F0502020204030204" pitchFamily="34" charset="0"/>
              </a:rPr>
              <a:t>, dans le cadre de leur rapport </a:t>
            </a:r>
            <a:r>
              <a:rPr lang="en-US" sz="1350" dirty="0" err="1">
                <a:effectLst/>
                <a:latin typeface="Calibri" panose="020F0502020204030204" pitchFamily="34" charset="0"/>
                <a:ea typeface="Calibri" panose="020F0502020204030204" pitchFamily="34" charset="0"/>
                <a:cs typeface="Calibri" panose="020F0502020204030204" pitchFamily="34" charset="0"/>
              </a:rPr>
              <a:t>biennal</a:t>
            </a:r>
            <a:r>
              <a:rPr lang="en-US" sz="1350" dirty="0">
                <a:effectLst/>
                <a:latin typeface="Calibri" panose="020F0502020204030204" pitchFamily="34" charset="0"/>
                <a:ea typeface="Calibri" panose="020F0502020204030204" pitchFamily="34" charset="0"/>
                <a:cs typeface="Calibri" panose="020F0502020204030204" pitchFamily="34" charset="0"/>
              </a:rPr>
              <a:t> sur les engagements de Malabo.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Les États membres </a:t>
            </a:r>
            <a:r>
              <a:rPr lang="en-US" sz="1350" dirty="0" err="1">
                <a:effectLst/>
                <a:latin typeface="Calibri" panose="020F0502020204030204" pitchFamily="34" charset="0"/>
                <a:ea typeface="Calibri" panose="020F0502020204030204" pitchFamily="34" charset="0"/>
                <a:cs typeface="Calibri" panose="020F0502020204030204" pitchFamily="34" charset="0"/>
              </a:rPr>
              <a:t>doivent</a:t>
            </a:r>
            <a:r>
              <a:rPr lang="en-US" sz="1350" dirty="0">
                <a:effectLst/>
                <a:latin typeface="Calibri" panose="020F0502020204030204" pitchFamily="34" charset="0"/>
                <a:ea typeface="Calibri" panose="020F0502020204030204" pitchFamily="34" charset="0"/>
                <a:cs typeface="Calibri" panose="020F0502020204030204" pitchFamily="34" charset="0"/>
              </a:rPr>
              <a:t> </a:t>
            </a:r>
            <a:r>
              <a:rPr lang="en-US" sz="1350" dirty="0" err="1">
                <a:effectLst/>
                <a:latin typeface="Calibri" panose="020F0502020204030204" pitchFamily="34" charset="0"/>
                <a:ea typeface="Calibri" panose="020F0502020204030204" pitchFamily="34" charset="0"/>
                <a:cs typeface="Calibri" panose="020F0502020204030204" pitchFamily="34" charset="0"/>
              </a:rPr>
              <a:t>élaborer</a:t>
            </a:r>
            <a:r>
              <a:rPr lang="en-US" sz="1350" dirty="0">
                <a:effectLst/>
                <a:latin typeface="Calibri" panose="020F0502020204030204" pitchFamily="34" charset="0"/>
                <a:ea typeface="Calibri" panose="020F0502020204030204" pitchFamily="34" charset="0"/>
                <a:cs typeface="Calibri" panose="020F0502020204030204" pitchFamily="34" charset="0"/>
              </a:rPr>
              <a:t> des stratégies de réduction des </a:t>
            </a:r>
            <a:r>
              <a:rPr lang="en-US" sz="1350" dirty="0" err="1">
                <a:effectLst/>
                <a:latin typeface="Calibri" panose="020F0502020204030204" pitchFamily="34" charset="0"/>
                <a:ea typeface="Calibri" panose="020F0502020204030204" pitchFamily="34" charset="0"/>
                <a:cs typeface="Calibri" panose="020F0502020204030204" pitchFamily="34" charset="0"/>
              </a:rPr>
              <a:t>pertes</a:t>
            </a:r>
            <a:r>
              <a:rPr lang="en-US" sz="1350" dirty="0">
                <a:effectLst/>
                <a:latin typeface="Calibri" panose="020F0502020204030204" pitchFamily="34" charset="0"/>
                <a:ea typeface="Calibri" panose="020F0502020204030204" pitchFamily="34" charset="0"/>
                <a:cs typeface="Calibri" panose="020F0502020204030204" pitchFamily="34" charset="0"/>
              </a:rPr>
              <a:t> post-</a:t>
            </a:r>
            <a:r>
              <a:rPr lang="en-US" sz="1350" dirty="0" err="1">
                <a:effectLst/>
                <a:latin typeface="Calibri" panose="020F0502020204030204" pitchFamily="34" charset="0"/>
                <a:ea typeface="Calibri" panose="020F0502020204030204" pitchFamily="34" charset="0"/>
                <a:cs typeface="Calibri" panose="020F0502020204030204" pitchFamily="34" charset="0"/>
              </a:rPr>
              <a:t>récolte</a:t>
            </a:r>
            <a:r>
              <a:rPr lang="en-US" sz="1350" dirty="0">
                <a:effectLst/>
                <a:latin typeface="Calibri" panose="020F0502020204030204" pitchFamily="34" charset="0"/>
                <a:ea typeface="Calibri" panose="020F0502020204030204" pitchFamily="34" charset="0"/>
                <a:cs typeface="Calibri" panose="020F0502020204030204" pitchFamily="34" charset="0"/>
              </a:rPr>
              <a:t> qui soient cohérentes avec les objectifs de réduction des </a:t>
            </a:r>
            <a:r>
              <a:rPr lang="en-US" sz="1350" dirty="0" err="1">
                <a:effectLst/>
                <a:latin typeface="Calibri" panose="020F0502020204030204" pitchFamily="34" charset="0"/>
                <a:ea typeface="Calibri" panose="020F0502020204030204" pitchFamily="34" charset="0"/>
                <a:cs typeface="Calibri" panose="020F0502020204030204" pitchFamily="34" charset="0"/>
              </a:rPr>
              <a:t>pertes</a:t>
            </a:r>
            <a:r>
              <a:rPr lang="en-US" sz="1350" dirty="0">
                <a:effectLst/>
                <a:latin typeface="Calibri" panose="020F0502020204030204" pitchFamily="34" charset="0"/>
                <a:ea typeface="Calibri" panose="020F0502020204030204" pitchFamily="34" charset="0"/>
                <a:cs typeface="Calibri" panose="020F0502020204030204" pitchFamily="34" charset="0"/>
              </a:rPr>
              <a:t> post-</a:t>
            </a:r>
            <a:r>
              <a:rPr lang="en-US" sz="1350" dirty="0" err="1">
                <a:effectLst/>
                <a:latin typeface="Calibri" panose="020F0502020204030204" pitchFamily="34" charset="0"/>
                <a:ea typeface="Calibri" panose="020F0502020204030204" pitchFamily="34" charset="0"/>
                <a:cs typeface="Calibri" panose="020F0502020204030204" pitchFamily="34" charset="0"/>
              </a:rPr>
              <a:t>récolte</a:t>
            </a:r>
            <a:r>
              <a:rPr lang="en-US" sz="1350" dirty="0">
                <a:effectLst/>
                <a:latin typeface="Calibri" panose="020F0502020204030204" pitchFamily="34" charset="0"/>
                <a:ea typeface="Calibri" panose="020F0502020204030204" pitchFamily="34" charset="0"/>
                <a:cs typeface="Calibri" panose="020F0502020204030204" pitchFamily="34" charset="0"/>
              </a:rPr>
              <a:t> de la déclaration de Malabo.</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23</a:t>
            </a:fld>
            <a:endParaRPr lang="en-GB" sz="1400" b="0" strike="noStrike" spc="-1" dirty="0">
              <a:latin typeface="Times New Roman"/>
            </a:endParaRPr>
          </a:p>
        </p:txBody>
      </p:sp>
    </p:spTree>
    <p:extLst>
      <p:ext uri="{BB962C8B-B14F-4D97-AF65-F5344CB8AC3E}">
        <p14:creationId xmlns:p14="http://schemas.microsoft.com/office/powerpoint/2010/main" val="3620939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Dans un rapport de 2018, la Commission de l'Union africaine a identifié un certain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nombre</a:t>
            </a:r>
            <a:r>
              <a:rPr lang="en-US" sz="1600" dirty="0">
                <a:effectLst/>
                <a:latin typeface="Calibri" panose="020F0502020204030204" pitchFamily="34" charset="0"/>
                <a:ea typeface="Times New Roman" panose="02020603050405020304" pitchFamily="18" charset="0"/>
                <a:cs typeface="Calibri" panose="020F0502020204030204" pitchFamily="34" charset="0"/>
              </a:rPr>
              <a:t> de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difficultés</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limitant</a:t>
            </a:r>
            <a:r>
              <a:rPr lang="en-US" sz="1600" dirty="0">
                <a:effectLst/>
                <a:latin typeface="Calibri" panose="020F0502020204030204" pitchFamily="34" charset="0"/>
                <a:ea typeface="Times New Roman" panose="02020603050405020304" pitchFamily="18" charset="0"/>
                <a:cs typeface="Calibri" panose="020F0502020204030204" pitchFamily="34" charset="0"/>
              </a:rPr>
              <a:t> la capacité des pays à respecter leurs engagements de Malabo sur les pertes post-récolte,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notamment</a:t>
            </a:r>
            <a:r>
              <a:rPr lang="en-US" sz="1600" dirty="0">
                <a:effectLst/>
                <a:latin typeface="Calibri" panose="020F0502020204030204" pitchFamily="34" charset="0"/>
                <a:ea typeface="Times New Roman" panose="02020603050405020304" pitchFamily="18" charset="0"/>
                <a:cs typeface="Calibri" panose="020F0502020204030204" pitchFamily="34" charset="0"/>
              </a:rPr>
              <a:t>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un manque de </a:t>
            </a:r>
            <a:r>
              <a:rPr lang="en-US" sz="1600" dirty="0" err="1">
                <a:effectLst/>
                <a:latin typeface="Calibri" panose="020F0502020204030204" pitchFamily="34" charset="0"/>
                <a:ea typeface="Calibri" panose="020F0502020204030204" pitchFamily="34" charset="0"/>
                <a:cs typeface="Calibri" panose="020F0502020204030204" pitchFamily="34" charset="0"/>
              </a:rPr>
              <a:t>sensibilisation</a:t>
            </a:r>
            <a:r>
              <a:rPr lang="en-US" sz="1600" dirty="0">
                <a:effectLst/>
                <a:latin typeface="Calibri" panose="020F0502020204030204" pitchFamily="34" charset="0"/>
                <a:ea typeface="Calibri" panose="020F0502020204030204" pitchFamily="34" charset="0"/>
                <a:cs typeface="Calibri" panose="020F0502020204030204" pitchFamily="34" charset="0"/>
              </a:rPr>
              <a:t> aux pertes post-récolte, y compris les causes, les impacts et les solutions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l'absence de politiques et de stratégies de réduction des pertes après récolte au niveau national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err="1">
                <a:effectLst/>
                <a:latin typeface="Calibri" panose="020F0502020204030204" pitchFamily="34" charset="0"/>
                <a:ea typeface="Calibri" panose="020F0502020204030204" pitchFamily="34" charset="0"/>
                <a:cs typeface="Calibri" panose="020F0502020204030204" pitchFamily="34" charset="0"/>
              </a:rPr>
              <a:t>une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capacité</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institutionnelle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limitée</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en</a:t>
            </a:r>
            <a:r>
              <a:rPr lang="en-US" sz="1600" dirty="0">
                <a:effectLst/>
                <a:latin typeface="Calibri" panose="020F0502020204030204" pitchFamily="34" charset="0"/>
                <a:ea typeface="Calibri" panose="020F0502020204030204" pitchFamily="34" charset="0"/>
                <a:cs typeface="Calibri" panose="020F0502020204030204" pitchFamily="34" charset="0"/>
              </a:rPr>
              <a:t> matière de gestion des pertes post-récolte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un manque de recherche et de développement sur les pertes post-récolte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un manque de </a:t>
            </a:r>
            <a:r>
              <a:rPr lang="en-US" sz="1600" dirty="0" err="1">
                <a:effectLst/>
                <a:latin typeface="Calibri" panose="020F0502020204030204" pitchFamily="34" charset="0"/>
                <a:ea typeface="Calibri" panose="020F0502020204030204" pitchFamily="34" charset="0"/>
                <a:cs typeface="Calibri" panose="020F0502020204030204" pitchFamily="34" charset="0"/>
              </a:rPr>
              <a:t>connaissances</a:t>
            </a:r>
            <a:r>
              <a:rPr lang="en-US" sz="1600" dirty="0">
                <a:effectLst/>
                <a:latin typeface="Calibri" panose="020F0502020204030204" pitchFamily="34" charset="0"/>
                <a:ea typeface="Calibri" panose="020F0502020204030204" pitchFamily="34" charset="0"/>
                <a:cs typeface="Calibri" panose="020F0502020204030204" pitchFamily="34" charset="0"/>
              </a:rPr>
              <a:t> sur les méthodes de mesure des pertes après récolte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technologies </a:t>
            </a:r>
            <a:r>
              <a:rPr lang="en-US" sz="1600" dirty="0" err="1">
                <a:effectLst/>
                <a:latin typeface="Calibri" panose="020F0502020204030204" pitchFamily="34" charset="0"/>
                <a:ea typeface="Calibri" panose="020F0502020204030204" pitchFamily="34" charset="0"/>
                <a:cs typeface="Calibri" panose="020F0502020204030204" pitchFamily="34" charset="0"/>
              </a:rPr>
              <a:t>inadaptées</a:t>
            </a:r>
            <a:r>
              <a:rPr lang="en-US" sz="1600" dirty="0">
                <a:effectLst/>
                <a:latin typeface="Calibri" panose="020F0502020204030204" pitchFamily="34" charset="0"/>
                <a:ea typeface="Calibri" panose="020F0502020204030204" pitchFamily="34" charset="0"/>
                <a:cs typeface="Calibri" panose="020F0502020204030204" pitchFamily="34" charset="0"/>
              </a:rPr>
              <a:t> de stockage post-récolte qui </a:t>
            </a:r>
            <a:r>
              <a:rPr lang="en-US" sz="1600" dirty="0" err="1">
                <a:effectLst/>
                <a:latin typeface="Calibri" panose="020F0502020204030204" pitchFamily="34" charset="0"/>
                <a:ea typeface="Calibri" panose="020F0502020204030204" pitchFamily="34" charset="0"/>
                <a:cs typeface="Calibri" panose="020F0502020204030204" pitchFamily="34" charset="0"/>
              </a:rPr>
              <a:t>pourraient</a:t>
            </a:r>
            <a:r>
              <a:rPr lang="en-US" sz="1600" dirty="0">
                <a:effectLst/>
                <a:latin typeface="Calibri" panose="020F0502020204030204" pitchFamily="34" charset="0"/>
                <a:ea typeface="Calibri" panose="020F0502020204030204" pitchFamily="34" charset="0"/>
                <a:cs typeface="Calibri" panose="020F0502020204030204" pitchFamily="34" charset="0"/>
              </a:rPr>
              <a:t> limiter les pertes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err="1">
                <a:effectLst/>
                <a:latin typeface="Calibri" panose="020F0502020204030204" pitchFamily="34" charset="0"/>
                <a:ea typeface="Calibri" panose="020F0502020204030204" pitchFamily="34" charset="0"/>
                <a:cs typeface="Calibri" panose="020F0502020204030204" pitchFamily="34" charset="0"/>
              </a:rPr>
              <a:t>l'appréciation</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insuffisante</a:t>
            </a:r>
            <a:r>
              <a:rPr lang="en-US" sz="1600" dirty="0">
                <a:effectLst/>
                <a:latin typeface="Calibri" panose="020F0502020204030204" pitchFamily="34" charset="0"/>
                <a:ea typeface="Calibri" panose="020F0502020204030204" pitchFamily="34" charset="0"/>
                <a:cs typeface="Calibri" panose="020F0502020204030204" pitchFamily="34" charset="0"/>
              </a:rPr>
              <a:t> de la valeur économique des pertes post-récolte et de leur impact sur la nutrition et la sécurité </a:t>
            </a:r>
            <a:r>
              <a:rPr lang="en-US" sz="1600" dirty="0" err="1">
                <a:effectLst/>
                <a:latin typeface="Calibri" panose="020F0502020204030204" pitchFamily="34" charset="0"/>
                <a:ea typeface="Calibri" panose="020F0502020204030204" pitchFamily="34" charset="0"/>
                <a:cs typeface="Calibri" panose="020F0502020204030204" pitchFamily="34" charset="0"/>
              </a:rPr>
              <a:t>alimentaire</a:t>
            </a: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err="1">
                <a:effectLst/>
                <a:latin typeface="Calibri" panose="020F0502020204030204" pitchFamily="34" charset="0"/>
                <a:ea typeface="Calibri" panose="020F0502020204030204" pitchFamily="34" charset="0"/>
                <a:cs typeface="Calibri" panose="020F0502020204030204" pitchFamily="34" charset="0"/>
              </a:rPr>
              <a:t>financement</a:t>
            </a:r>
            <a:r>
              <a:rPr lang="en-US" sz="1600" dirty="0">
                <a:effectLst/>
                <a:latin typeface="Calibri" panose="020F0502020204030204" pitchFamily="34" charset="0"/>
                <a:ea typeface="Calibri" panose="020F0502020204030204" pitchFamily="34" charset="0"/>
                <a:cs typeface="Calibri" panose="020F0502020204030204" pitchFamily="34" charset="0"/>
              </a:rPr>
              <a:t> et </a:t>
            </a:r>
            <a:r>
              <a:rPr lang="en-US" sz="1600" dirty="0" err="1">
                <a:effectLst/>
                <a:latin typeface="Calibri" panose="020F0502020204030204" pitchFamily="34" charset="0"/>
                <a:ea typeface="Calibri" panose="020F0502020204030204" pitchFamily="34" charset="0"/>
                <a:cs typeface="Calibri" panose="020F0502020204030204" pitchFamily="34" charset="0"/>
              </a:rPr>
              <a:t>investissement</a:t>
            </a:r>
            <a:r>
              <a:rPr lang="en-US" sz="1600" dirty="0">
                <a:effectLst/>
                <a:latin typeface="Calibri" panose="020F0502020204030204" pitchFamily="34" charset="0"/>
                <a:ea typeface="Calibri" panose="020F0502020204030204" pitchFamily="34" charset="0"/>
                <a:cs typeface="Calibri" panose="020F0502020204030204" pitchFamily="34" charset="0"/>
              </a:rPr>
              <a:t> trop </a:t>
            </a:r>
            <a:r>
              <a:rPr lang="en-US" sz="1600" dirty="0" err="1">
                <a:effectLst/>
                <a:latin typeface="Calibri" panose="020F0502020204030204" pitchFamily="34" charset="0"/>
                <a:ea typeface="Calibri" panose="020F0502020204030204" pitchFamily="34" charset="0"/>
                <a:cs typeface="Calibri" panose="020F0502020204030204" pitchFamily="34" charset="0"/>
              </a:rPr>
              <a:t>peu</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ciblés</a:t>
            </a:r>
            <a:r>
              <a:rPr lang="en-US" sz="1600" dirty="0">
                <a:effectLst/>
                <a:latin typeface="Calibri" panose="020F0502020204030204" pitchFamily="34" charset="0"/>
                <a:ea typeface="Calibri" panose="020F0502020204030204" pitchFamily="34" charset="0"/>
                <a:cs typeface="Calibri" panose="020F0502020204030204" pitchFamily="34" charset="0"/>
              </a:rPr>
              <a:t> sur les activités de réduction des </a:t>
            </a:r>
            <a:r>
              <a:rPr lang="en-US" sz="1600" dirty="0" err="1">
                <a:effectLst/>
                <a:latin typeface="Calibri" panose="020F0502020204030204" pitchFamily="34" charset="0"/>
                <a:ea typeface="Calibri" panose="020F0502020204030204" pitchFamily="34" charset="0"/>
                <a:cs typeface="Calibri" panose="020F0502020204030204" pitchFamily="34" charset="0"/>
              </a:rPr>
              <a:t>pertes</a:t>
            </a:r>
            <a:r>
              <a:rPr lang="en-US" sz="1600" dirty="0">
                <a:effectLst/>
                <a:latin typeface="Calibri" panose="020F0502020204030204" pitchFamily="34" charset="0"/>
                <a:ea typeface="Calibri" panose="020F0502020204030204" pitchFamily="34" charset="0"/>
                <a:cs typeface="Calibri" panose="020F0502020204030204" pitchFamily="34" charset="0"/>
              </a:rPr>
              <a:t> post-</a:t>
            </a:r>
            <a:r>
              <a:rPr lang="en-US" sz="1600" dirty="0" err="1">
                <a:effectLst/>
                <a:latin typeface="Calibri" panose="020F0502020204030204" pitchFamily="34" charset="0"/>
                <a:ea typeface="Calibri" panose="020F0502020204030204" pitchFamily="34" charset="0"/>
                <a:cs typeface="Calibri" panose="020F0502020204030204" pitchFamily="34" charset="0"/>
              </a:rPr>
              <a:t>récolte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24</a:t>
            </a:fld>
            <a:endParaRPr lang="en-GB" sz="1400" b="0" strike="noStrike" spc="-1" dirty="0">
              <a:latin typeface="Times New Roman"/>
            </a:endParaRPr>
          </a:p>
        </p:txBody>
      </p:sp>
    </p:spTree>
    <p:extLst>
      <p:ext uri="{BB962C8B-B14F-4D97-AF65-F5344CB8AC3E}">
        <p14:creationId xmlns:p14="http://schemas.microsoft.com/office/powerpoint/2010/main" val="3678402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 processus d'examen biennal (ou RE) comprend des </a:t>
            </a:r>
            <a:r>
              <a:rPr lang="en-US" sz="1800" dirty="0" err="1">
                <a:effectLst/>
                <a:latin typeface="Calibri" panose="020F0502020204030204" pitchFamily="34" charset="0"/>
                <a:ea typeface="Calibri" panose="020F0502020204030204" pitchFamily="34" charset="0"/>
                <a:cs typeface="Calibri" panose="020F0502020204030204" pitchFamily="34" charset="0"/>
              </a:rPr>
              <a:t>données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déclarées</a:t>
            </a:r>
            <a:r>
              <a:rPr lang="en-US" sz="1800" dirty="0">
                <a:effectLst/>
                <a:latin typeface="Calibri" panose="020F0502020204030204" pitchFamily="34" charset="0"/>
                <a:ea typeface="Calibri" panose="020F0502020204030204" pitchFamily="34" charset="0"/>
                <a:cs typeface="Calibri" panose="020F0502020204030204" pitchFamily="34" charset="0"/>
              </a:rPr>
              <a:t> par les 55 membres de l'UA - à partir de 2017 - afin de mesurer les progrès réalisés en matière de transformation agricole.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 3ème rapport </a:t>
            </a:r>
            <a:r>
              <a:rPr lang="en-US" sz="1800" dirty="0" err="1">
                <a:effectLst/>
                <a:latin typeface="Calibri" panose="020F0502020204030204" pitchFamily="34" charset="0"/>
                <a:ea typeface="Calibri" panose="020F0502020204030204" pitchFamily="34" charset="0"/>
                <a:cs typeface="Calibri" panose="020F0502020204030204" pitchFamily="34" charset="0"/>
              </a:rPr>
              <a:t>d’examen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biennal</a:t>
            </a:r>
            <a:r>
              <a:rPr lang="en-US" sz="1800" dirty="0">
                <a:effectLst/>
                <a:latin typeface="Calibri" panose="020F0502020204030204" pitchFamily="34" charset="0"/>
                <a:ea typeface="Calibri" panose="020F0502020204030204" pitchFamily="34" charset="0"/>
                <a:cs typeface="Calibri" panose="020F0502020204030204" pitchFamily="34" charset="0"/>
              </a:rPr>
              <a:t> du PDDAA a été publié en 2022. Sur les 20 États membres qui ont communiqué des </a:t>
            </a:r>
            <a:r>
              <a:rPr lang="en-US" sz="1800" dirty="0" err="1">
                <a:effectLst/>
                <a:latin typeface="Calibri" panose="020F0502020204030204" pitchFamily="34" charset="0"/>
                <a:ea typeface="Calibri" panose="020F0502020204030204" pitchFamily="34" charset="0"/>
                <a:cs typeface="Calibri" panose="020F0502020204030204" pitchFamily="34" charset="0"/>
              </a:rPr>
              <a:t>données</a:t>
            </a:r>
            <a:r>
              <a:rPr lang="en-US" sz="1800" dirty="0">
                <a:effectLst/>
                <a:latin typeface="Calibri" panose="020F0502020204030204" pitchFamily="34" charset="0"/>
                <a:ea typeface="Calibri" panose="020F0502020204030204" pitchFamily="34" charset="0"/>
                <a:cs typeface="Calibri" panose="020F0502020204030204" pitchFamily="34" charset="0"/>
              </a:rPr>
              <a:t> de </a:t>
            </a:r>
            <a:r>
              <a:rPr lang="en-US" sz="1800" dirty="0" err="1">
                <a:effectLst/>
                <a:latin typeface="Calibri" panose="020F0502020204030204" pitchFamily="34" charset="0"/>
                <a:ea typeface="Calibri" panose="020F0502020204030204" pitchFamily="34" charset="0"/>
                <a:cs typeface="Calibri" panose="020F0502020204030204" pitchFamily="34" charset="0"/>
              </a:rPr>
              <a:t>pertes</a:t>
            </a:r>
            <a:r>
              <a:rPr lang="en-US" sz="1800" dirty="0">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800" dirty="0">
                <a:effectLst/>
                <a:latin typeface="Calibri" panose="020F0502020204030204" pitchFamily="34" charset="0"/>
                <a:ea typeface="Calibri" panose="020F0502020204030204" pitchFamily="34" charset="0"/>
                <a:cs typeface="Calibri" panose="020F0502020204030204" pitchFamily="34" charset="0"/>
              </a:rPr>
              <a:t> des produits de base prioritaires, seuls 11 étaient en bonne voie pour atteindre l'objectif de 2020 consistant à réduire les pertes après récolte d'au moins 25 %.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 rapport recommande aux États membres de renforcer leurs capacités, non seulement pour réduire les pertes post-récolte, mais aussi pour estimer et signaler de manière fiable les pertes aux différents stades de la phase post-récolte.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25</a:t>
            </a:fld>
            <a:endParaRPr lang="en-GB" sz="1400" b="0" strike="noStrike" spc="-1" dirty="0">
              <a:latin typeface="Times New Roman"/>
            </a:endParaRPr>
          </a:p>
        </p:txBody>
      </p:sp>
    </p:spTree>
    <p:extLst>
      <p:ext uri="{BB962C8B-B14F-4D97-AF65-F5344CB8AC3E}">
        <p14:creationId xmlns:p14="http://schemas.microsoft.com/office/powerpoint/2010/main" val="3434510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85750" marR="0" lvl="0" indent="-285750" algn="just">
              <a:lnSpc>
                <a:spcPct val="110000"/>
              </a:lnSpc>
              <a:spcBef>
                <a:spcPts val="0"/>
              </a:spcBef>
              <a:spcAft>
                <a:spcPts val="0"/>
              </a:spcAft>
              <a:buFont typeface="Arial" panose="020B0604020202020204" pitchFamily="34" charset="0"/>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2021, l'Union africaine a demandé à APHLIS d'aider les États membres de la Communauté de l'Afrique de l'Est, de la Communauté de développement de l'Afrique australe et de l'Autorité intergouvernementale pour le développement à réaliser le troisième examen du rapport de Malabo. APHLIS a pu mettre en évidence plusieurs défis importants auxquels les pays sont confrontés pour accéder aux données requises pour le rapport et les fournir.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110000"/>
              </a:lnSpc>
              <a:spcBef>
                <a:spcPts val="0"/>
              </a:spcBef>
              <a:spcAft>
                <a:spcPts val="0"/>
              </a:spcAft>
              <a:buFont typeface="Wingdings" pitchFamily="2" charset="2"/>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difficultés</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rencontrées</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entre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autre</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l'insuffisance</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ou l'inexactitude des données, la crédibilité des sources de données et le manque d'informations sur les mesures prises pour atteindre les objectifs en matière de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0000"/>
              </a:lnSpc>
              <a:spcBef>
                <a:spcPts val="0"/>
              </a:spcBef>
              <a:spcAft>
                <a:spcPts val="0"/>
              </a:spcAft>
              <a:buFont typeface="Symbol" pitchFamily="2" charset="2"/>
              <a:buChar char=""/>
            </a:pP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 programme de </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suivi et d'évaluation du Programme détaillé pour le développement de l'agriculture africaine (PDDAA) de l'Union africaine a demandé l'aide de l'APHLIS pour soutenir la collecte de données et l'établissement de rapports. De nombreux correspondants du PDDAA ont demandé une formation sur les pertes post-récolte, l'utilisation d'APHLIS et la mesure des pertes post-récolte.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26</a:t>
            </a:fld>
            <a:endParaRPr lang="en-GB" sz="1400" b="0" strike="noStrike" spc="-1" dirty="0">
              <a:latin typeface="Times New Roman"/>
            </a:endParaRPr>
          </a:p>
        </p:txBody>
      </p:sp>
    </p:spTree>
    <p:extLst>
      <p:ext uri="{BB962C8B-B14F-4D97-AF65-F5344CB8AC3E}">
        <p14:creationId xmlns:p14="http://schemas.microsoft.com/office/powerpoint/2010/main" val="3225426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a determine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comme</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majeure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priorité</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d'aider</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pays africains à mesurer et à suivre leurs progrès dans la réalisation des objectifs de la déclaration de Malabo sur les pertes post-récolte.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intérêts se recoupent assez largement. APHLIS fournit actuellement des données sur les pertes post-récolte pour 43 des 55 États membres de l'Union africaine.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12 produits prioritaires de l'UA sont le riz, le maïs, les légumineuses, le manioc, le sorgho, le millet, le coton, l'huile de palme, le bœuf, les produits laitiers, la volaille et la pêche. Dans le cadre des rapports </a:t>
            </a:r>
            <a:r>
              <a:rPr lang="en-US" sz="1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biennaux</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États membres de l'UA doivent rendre compte de 6 produits prioritaires sur ces 12. APHLIS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travaille sur six des 12 produits prioritaires de l'Union africaine (riz, maïs, sorgho, millet, légumineuses et manioc).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couvre les pertes alimentaires à différents stades de la chaîne de valeur : récolte, transformation primaire (séchage, battage,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égrenage</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vannage, transport du champ), stockage dans les ménages, transport et stockage au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marché</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L'UA prend également en compte les pertes alimentaires (et les déchets) au cours de la transformation, de l'emballage et de la vente, étapes qui ne sont pas couvertes par APHLIS.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Selon le cadre de Malabo, les pertes alimentaires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comprennent</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tous</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genres de </a:t>
            </a:r>
            <a:r>
              <a:rPr lang="en-US" sz="1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dues à la détérioration ou au gaspillage. Cette définition n'est que partiellement alignée sur celle d'APHLIS, qui n'inclut pas le gaspillage alimentaire aux stades du marché de détail, de la restauration ou de la consommation.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27</a:t>
            </a:fld>
            <a:endParaRPr lang="en-GB" sz="1400" b="0" strike="noStrike" spc="-1" dirty="0">
              <a:latin typeface="Times New Roman"/>
            </a:endParaRPr>
          </a:p>
        </p:txBody>
      </p:sp>
    </p:spTree>
    <p:extLst>
      <p:ext uri="{BB962C8B-B14F-4D97-AF65-F5344CB8AC3E}">
        <p14:creationId xmlns:p14="http://schemas.microsoft.com/office/powerpoint/2010/main" val="750365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APHLIS aide les pays à respecter leurs engagements de Malabo de plusieurs manières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en aidant les pays à élaborer des stratégies de réduction des </a:t>
            </a:r>
            <a:r>
              <a:rPr lang="en-US" sz="1300" dirty="0" err="1">
                <a:effectLst/>
                <a:latin typeface="Calibri" panose="020F0502020204030204" pitchFamily="34" charset="0"/>
                <a:ea typeface="Calibri" panose="020F0502020204030204" pitchFamily="34" charset="0"/>
                <a:cs typeface="Calibri" panose="020F0502020204030204" pitchFamily="34" charset="0"/>
              </a:rPr>
              <a:t>pertes</a:t>
            </a:r>
            <a:r>
              <a:rPr lang="en-US" sz="1300" dirty="0">
                <a:effectLst/>
                <a:latin typeface="Calibri" panose="020F0502020204030204" pitchFamily="34" charset="0"/>
                <a:ea typeface="Calibri" panose="020F0502020204030204" pitchFamily="34" charset="0"/>
                <a:cs typeface="Calibri" panose="020F0502020204030204" pitchFamily="34" charset="0"/>
              </a:rPr>
              <a:t> post-</a:t>
            </a:r>
            <a:r>
              <a:rPr lang="en-US" sz="13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300" dirty="0">
                <a:effectLst/>
                <a:latin typeface="Calibri" panose="020F0502020204030204" pitchFamily="34" charset="0"/>
                <a:ea typeface="Calibri" panose="020F0502020204030204" pitchFamily="34" charset="0"/>
                <a:cs typeface="Calibri" panose="020F0502020204030204" pitchFamily="34" charset="0"/>
              </a:rPr>
              <a: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en aidant les États membres de l'UA à améliorer la mesure des </a:t>
            </a:r>
            <a:r>
              <a:rPr lang="en-US" sz="1300" dirty="0" err="1">
                <a:effectLst/>
                <a:latin typeface="Calibri" panose="020F0502020204030204" pitchFamily="34" charset="0"/>
                <a:ea typeface="Calibri" panose="020F0502020204030204" pitchFamily="34" charset="0"/>
                <a:cs typeface="Calibri" panose="020F0502020204030204" pitchFamily="34" charset="0"/>
              </a:rPr>
              <a:t>pertes</a:t>
            </a:r>
            <a:r>
              <a:rPr lang="en-US" sz="1300" dirty="0">
                <a:effectLst/>
                <a:latin typeface="Calibri" panose="020F0502020204030204" pitchFamily="34" charset="0"/>
                <a:ea typeface="Calibri" panose="020F0502020204030204" pitchFamily="34" charset="0"/>
                <a:cs typeface="Calibri" panose="020F0502020204030204" pitchFamily="34" charset="0"/>
              </a:rPr>
              <a:t> post-</a:t>
            </a:r>
            <a:r>
              <a:rPr lang="en-US" sz="13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300" dirty="0">
                <a:effectLst/>
                <a:latin typeface="Calibri" panose="020F0502020204030204" pitchFamily="34" charset="0"/>
                <a:ea typeface="Calibri" panose="020F0502020204030204" pitchFamily="34" charset="0"/>
                <a:cs typeface="Calibri" panose="020F0502020204030204" pitchFamily="34" charset="0"/>
              </a:rPr>
              <a:t> et la collecte de données pour les produits de base prioritaires ;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en élargissant </a:t>
            </a:r>
            <a:r>
              <a:rPr lang="en-US" sz="1300" dirty="0" err="1">
                <a:effectLst/>
                <a:latin typeface="Calibri" panose="020F0502020204030204" pitchFamily="34" charset="0"/>
                <a:ea typeface="Calibri" panose="020F0502020204030204" pitchFamily="34" charset="0"/>
                <a:cs typeface="Calibri" panose="020F0502020204030204" pitchFamily="34" charset="0"/>
              </a:rPr>
              <a:t>sa</a:t>
            </a:r>
            <a:r>
              <a:rPr lang="en-US" sz="1300" dirty="0">
                <a:effectLst/>
                <a:latin typeface="Calibri" panose="020F0502020204030204" pitchFamily="34" charset="0"/>
                <a:ea typeface="Calibri" panose="020F0502020204030204" pitchFamily="34" charset="0"/>
                <a:cs typeface="Calibri" panose="020F0502020204030204" pitchFamily="34" charset="0"/>
              </a:rPr>
              <a:t> </a:t>
            </a:r>
            <a:r>
              <a:rPr lang="en-US" sz="1300" dirty="0" err="1">
                <a:effectLst/>
                <a:latin typeface="Calibri" panose="020F0502020204030204" pitchFamily="34" charset="0"/>
                <a:ea typeface="Calibri" panose="020F0502020204030204" pitchFamily="34" charset="0"/>
                <a:cs typeface="Calibri" panose="020F0502020204030204" pitchFamily="34" charset="0"/>
              </a:rPr>
              <a:t>gamme</a:t>
            </a:r>
            <a:r>
              <a:rPr lang="en-US" sz="1300" dirty="0">
                <a:effectLst/>
                <a:latin typeface="Calibri" panose="020F0502020204030204" pitchFamily="34" charset="0"/>
                <a:ea typeface="Calibri" panose="020F0502020204030204" pitchFamily="34" charset="0"/>
                <a:cs typeface="Calibri" panose="020F0502020204030204" pitchFamily="34" charset="0"/>
              </a:rPr>
              <a:t> des cultures afin </a:t>
            </a:r>
            <a:r>
              <a:rPr lang="en-US" sz="1300" dirty="0" err="1">
                <a:effectLst/>
                <a:latin typeface="Calibri" panose="020F0502020204030204" pitchFamily="34" charset="0"/>
                <a:ea typeface="Calibri" panose="020F0502020204030204" pitchFamily="34" charset="0"/>
                <a:cs typeface="Calibri" panose="020F0502020204030204" pitchFamily="34" charset="0"/>
              </a:rPr>
              <a:t>d'inclure</a:t>
            </a:r>
            <a:r>
              <a:rPr lang="en-US" sz="1300" dirty="0">
                <a:effectLst/>
                <a:latin typeface="Calibri" panose="020F0502020204030204" pitchFamily="34" charset="0"/>
                <a:ea typeface="Calibri" panose="020F0502020204030204" pitchFamily="34" charset="0"/>
                <a:cs typeface="Calibri" panose="020F0502020204030204" pitchFamily="34" charset="0"/>
              </a:rPr>
              <a:t> </a:t>
            </a:r>
            <a:r>
              <a:rPr lang="en-US" sz="1300" dirty="0" err="1">
                <a:effectLst/>
                <a:latin typeface="Calibri" panose="020F0502020204030204" pitchFamily="34" charset="0"/>
                <a:ea typeface="Calibri" panose="020F0502020204030204" pitchFamily="34" charset="0"/>
                <a:cs typeface="Calibri" panose="020F0502020204030204" pitchFamily="34" charset="0"/>
              </a:rPr>
              <a:t>davantage</a:t>
            </a:r>
            <a:r>
              <a:rPr lang="en-US" sz="1300" dirty="0">
                <a:effectLst/>
                <a:latin typeface="Calibri" panose="020F0502020204030204" pitchFamily="34" charset="0"/>
                <a:ea typeface="Calibri" panose="020F0502020204030204" pitchFamily="34" charset="0"/>
                <a:cs typeface="Calibri" panose="020F0502020204030204" pitchFamily="34" charset="0"/>
              </a:rPr>
              <a:t> de cultures </a:t>
            </a:r>
            <a:r>
              <a:rPr lang="en-US" sz="1300" dirty="0" err="1">
                <a:effectLst/>
                <a:latin typeface="Calibri" panose="020F0502020204030204" pitchFamily="34" charset="0"/>
                <a:ea typeface="Calibri" panose="020F0502020204030204" pitchFamily="34" charset="0"/>
                <a:cs typeface="Calibri" panose="020F0502020204030204" pitchFamily="34" charset="0"/>
              </a:rPr>
              <a:t>alimentaires</a:t>
            </a:r>
            <a:r>
              <a:rPr lang="en-US" sz="1300" dirty="0">
                <a:effectLst/>
                <a:latin typeface="Calibri" panose="020F0502020204030204" pitchFamily="34" charset="0"/>
                <a:ea typeface="Calibri" panose="020F0502020204030204" pitchFamily="34" charset="0"/>
                <a:cs typeface="Calibri" panose="020F0502020204030204" pitchFamily="34" charset="0"/>
              </a:rPr>
              <a:t> </a:t>
            </a:r>
            <a:r>
              <a:rPr lang="en-US" sz="1300" dirty="0" err="1">
                <a:effectLst/>
                <a:latin typeface="Calibri" panose="020F0502020204030204" pitchFamily="34" charset="0"/>
                <a:ea typeface="Calibri" panose="020F0502020204030204" pitchFamily="34" charset="0"/>
                <a:cs typeface="Calibri" panose="020F0502020204030204" pitchFamily="34" charset="0"/>
              </a:rPr>
              <a:t>clé</a:t>
            </a:r>
            <a:r>
              <a:rPr lang="en-US" sz="1300" dirty="0">
                <a:effectLst/>
                <a:latin typeface="Calibri" panose="020F0502020204030204" pitchFamily="34" charset="0"/>
                <a:ea typeface="Calibri" panose="020F0502020204030204" pitchFamily="34" charset="0"/>
                <a:cs typeface="Calibri" panose="020F0502020204030204" pitchFamily="34" charset="0"/>
              </a:rPr>
              <a:t> et davantage de produits de base prioritaires de l'UA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en proposant un renforcement des capacités institutionnelles afin d'améliorer la gestion des </a:t>
            </a:r>
            <a:r>
              <a:rPr lang="en-US" sz="1300" dirty="0" err="1">
                <a:effectLst/>
                <a:latin typeface="Calibri" panose="020F0502020204030204" pitchFamily="34" charset="0"/>
                <a:ea typeface="Calibri" panose="020F0502020204030204" pitchFamily="34" charset="0"/>
                <a:cs typeface="Calibri" panose="020F0502020204030204" pitchFamily="34" charset="0"/>
              </a:rPr>
              <a:t>pertes</a:t>
            </a:r>
            <a:r>
              <a:rPr lang="en-US" sz="1300" dirty="0">
                <a:effectLst/>
                <a:latin typeface="Calibri" panose="020F0502020204030204" pitchFamily="34" charset="0"/>
                <a:ea typeface="Calibri" panose="020F0502020204030204" pitchFamily="34" charset="0"/>
                <a:cs typeface="Calibri" panose="020F0502020204030204" pitchFamily="34" charset="0"/>
              </a:rPr>
              <a:t> post-</a:t>
            </a:r>
            <a:r>
              <a:rPr lang="en-US" sz="13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300" dirty="0">
                <a:effectLst/>
                <a:latin typeface="Calibri" panose="020F0502020204030204" pitchFamily="34" charset="0"/>
                <a:ea typeface="Calibri" panose="020F0502020204030204" pitchFamily="34" charset="0"/>
                <a:cs typeface="Calibri" panose="020F0502020204030204" pitchFamily="34" charset="0"/>
              </a:rPr>
              <a:t> et l'élaboration de solutions techniques et politiques.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750"/>
              </a:spcBef>
              <a:spcAft>
                <a:spcPts val="0"/>
              </a:spcAft>
              <a:buFont typeface="Symbol" pitchFamily="2" charset="2"/>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En outre, APHLIS propose des formations sur l'utilisation des outils APHLIS et la mesure des pertes post-récolte. APHLIS met en place une série de </a:t>
            </a:r>
            <a:r>
              <a:rPr lang="en-US" sz="1300" dirty="0" err="1">
                <a:effectLst/>
                <a:latin typeface="Calibri" panose="020F0502020204030204" pitchFamily="34" charset="0"/>
                <a:ea typeface="Calibri" panose="020F0502020204030204" pitchFamily="34" charset="0"/>
                <a:cs typeface="Calibri" panose="020F0502020204030204" pitchFamily="34" charset="0"/>
              </a:rPr>
              <a:t>cours</a:t>
            </a:r>
            <a:r>
              <a:rPr lang="en-US" sz="1300" dirty="0">
                <a:effectLst/>
                <a:latin typeface="Calibri" panose="020F0502020204030204" pitchFamily="34" charset="0"/>
                <a:ea typeface="Calibri" panose="020F0502020204030204" pitchFamily="34" charset="0"/>
                <a:cs typeface="Calibri" panose="020F0502020204030204" pitchFamily="34" charset="0"/>
              </a:rPr>
              <a:t> pratiques pour </a:t>
            </a:r>
            <a:r>
              <a:rPr lang="en-US" sz="1300" dirty="0" err="1">
                <a:effectLst/>
                <a:latin typeface="Calibri" panose="020F0502020204030204" pitchFamily="34" charset="0"/>
                <a:ea typeface="Calibri" panose="020F0502020204030204" pitchFamily="34" charset="0"/>
                <a:cs typeface="Calibri" panose="020F0502020204030204" pitchFamily="34" charset="0"/>
              </a:rPr>
              <a:t>impliquer</a:t>
            </a:r>
            <a:r>
              <a:rPr lang="en-US" sz="1300" dirty="0">
                <a:effectLst/>
                <a:latin typeface="Calibri" panose="020F0502020204030204" pitchFamily="34" charset="0"/>
                <a:ea typeface="Calibri" panose="020F0502020204030204" pitchFamily="34" charset="0"/>
                <a:cs typeface="Calibri" panose="020F0502020204030204" pitchFamily="34" charset="0"/>
              </a:rPr>
              <a:t> les chercheurs et les décideurs africains dans l'apprentissage, la pratique et la discussion au </a:t>
            </a:r>
            <a:r>
              <a:rPr lang="en-US" sz="1300" dirty="0" err="1">
                <a:effectLst/>
                <a:latin typeface="Calibri" panose="020F0502020204030204" pitchFamily="34" charset="0"/>
                <a:ea typeface="Calibri" panose="020F0502020204030204" pitchFamily="34" charset="0"/>
                <a:cs typeface="Calibri" panose="020F0502020204030204" pitchFamily="34" charset="0"/>
              </a:rPr>
              <a:t>sujet</a:t>
            </a:r>
            <a:r>
              <a:rPr lang="en-US" sz="1300" dirty="0">
                <a:effectLst/>
                <a:latin typeface="Calibri" panose="020F0502020204030204" pitchFamily="34" charset="0"/>
                <a:ea typeface="Calibri" panose="020F0502020204030204" pitchFamily="34" charset="0"/>
                <a:cs typeface="Calibri" panose="020F0502020204030204" pitchFamily="34" charset="0"/>
              </a:rPr>
              <a:t> des pertes post-récolte. </a:t>
            </a:r>
            <a:r>
              <a:rPr lang="en-US" sz="1300" dirty="0" err="1">
                <a:effectLst/>
                <a:latin typeface="Calibri" panose="020F0502020204030204" pitchFamily="34" charset="0"/>
                <a:ea typeface="Calibri" panose="020F0502020204030204" pitchFamily="34" charset="0"/>
                <a:cs typeface="Calibri" panose="020F0502020204030204" pitchFamily="34" charset="0"/>
              </a:rPr>
              <a:t>Ces</a:t>
            </a:r>
            <a:r>
              <a:rPr lang="en-US" sz="1300" dirty="0">
                <a:effectLst/>
                <a:latin typeface="Calibri" panose="020F0502020204030204" pitchFamily="34" charset="0"/>
                <a:ea typeface="Calibri" panose="020F0502020204030204" pitchFamily="34" charset="0"/>
                <a:cs typeface="Calibri" panose="020F0502020204030204" pitchFamily="34" charset="0"/>
              </a:rPr>
              <a:t> </a:t>
            </a:r>
            <a:r>
              <a:rPr lang="en-US" sz="1300" dirty="0" err="1">
                <a:effectLst/>
                <a:latin typeface="Calibri" panose="020F0502020204030204" pitchFamily="34" charset="0"/>
                <a:ea typeface="Calibri" panose="020F0502020204030204" pitchFamily="34" charset="0"/>
                <a:cs typeface="Calibri" panose="020F0502020204030204" pitchFamily="34" charset="0"/>
              </a:rPr>
              <a:t>cours</a:t>
            </a:r>
            <a:r>
              <a:rPr lang="en-US" sz="1300" dirty="0">
                <a:effectLst/>
                <a:latin typeface="Calibri" panose="020F0502020204030204" pitchFamily="34" charset="0"/>
                <a:ea typeface="Calibri" panose="020F0502020204030204" pitchFamily="34" charset="0"/>
                <a:cs typeface="Calibri" panose="020F0502020204030204" pitchFamily="34" charset="0"/>
              </a:rPr>
              <a:t> pratiques se déroulent en ligne, avec le soutien des experts d'APHLIS. Les participants travaillent ensemble pour extraire les données APHLIS et ensuite formuler des conseils sur les activités et les politiques de réduction des pertes post-récolte. L'objectif est d'aider les acteurs du secteur public à faire le rapport sur les progrès </a:t>
            </a:r>
            <a:r>
              <a:rPr lang="en-US" sz="1300" dirty="0" err="1">
                <a:effectLst/>
                <a:latin typeface="Calibri" panose="020F0502020204030204" pitchFamily="34" charset="0"/>
                <a:ea typeface="Calibri" panose="020F0502020204030204" pitchFamily="34" charset="0"/>
                <a:cs typeface="Calibri" panose="020F0502020204030204" pitchFamily="34" charset="0"/>
              </a:rPr>
              <a:t>accomplis</a:t>
            </a:r>
            <a:r>
              <a:rPr lang="en-US" sz="1300" dirty="0">
                <a:effectLst/>
                <a:latin typeface="Calibri" panose="020F0502020204030204" pitchFamily="34" charset="0"/>
                <a:ea typeface="Calibri" panose="020F0502020204030204" pitchFamily="34" charset="0"/>
                <a:cs typeface="Calibri" panose="020F0502020204030204" pitchFamily="34" charset="0"/>
              </a:rPr>
              <a:t> </a:t>
            </a:r>
            <a:r>
              <a:rPr lang="en-US" sz="1300" dirty="0" err="1">
                <a:effectLst/>
                <a:latin typeface="Calibri" panose="020F0502020204030204" pitchFamily="34" charset="0"/>
                <a:ea typeface="Calibri" panose="020F0502020204030204" pitchFamily="34" charset="0"/>
                <a:cs typeface="Calibri" panose="020F0502020204030204" pitchFamily="34" charset="0"/>
              </a:rPr>
              <a:t>vers</a:t>
            </a:r>
            <a:r>
              <a:rPr lang="en-US" sz="1300" dirty="0">
                <a:effectLst/>
                <a:latin typeface="Calibri" panose="020F0502020204030204" pitchFamily="34" charset="0"/>
                <a:ea typeface="Calibri" panose="020F0502020204030204" pitchFamily="34" charset="0"/>
                <a:cs typeface="Calibri" panose="020F0502020204030204" pitchFamily="34" charset="0"/>
              </a:rPr>
              <a:t> </a:t>
            </a:r>
            <a:r>
              <a:rPr lang="en-US" sz="1300" dirty="0" err="1">
                <a:effectLst/>
                <a:latin typeface="Calibri" panose="020F0502020204030204" pitchFamily="34" charset="0"/>
                <a:ea typeface="Calibri" panose="020F0502020204030204" pitchFamily="34" charset="0"/>
                <a:cs typeface="Calibri" panose="020F0502020204030204" pitchFamily="34" charset="0"/>
              </a:rPr>
              <a:t>une</a:t>
            </a:r>
            <a:r>
              <a:rPr lang="en-US" sz="1300" dirty="0">
                <a:effectLst/>
                <a:latin typeface="Calibri" panose="020F0502020204030204" pitchFamily="34" charset="0"/>
                <a:ea typeface="Calibri" panose="020F0502020204030204" pitchFamily="34" charset="0"/>
                <a:cs typeface="Calibri" panose="020F0502020204030204" pitchFamily="34" charset="0"/>
              </a:rPr>
              <a:t> </a:t>
            </a:r>
            <a:r>
              <a:rPr lang="en-US" sz="1300" dirty="0" err="1">
                <a:effectLst/>
                <a:latin typeface="Calibri" panose="020F0502020204030204" pitchFamily="34" charset="0"/>
                <a:ea typeface="Calibri" panose="020F0502020204030204" pitchFamily="34" charset="0"/>
                <a:cs typeface="Calibri" panose="020F0502020204030204" pitchFamily="34" charset="0"/>
              </a:rPr>
              <a:t>réduction</a:t>
            </a:r>
            <a:r>
              <a:rPr lang="en-US" sz="1300" dirty="0">
                <a:effectLst/>
                <a:latin typeface="Calibri" panose="020F0502020204030204" pitchFamily="34" charset="0"/>
                <a:ea typeface="Calibri" panose="020F0502020204030204" pitchFamily="34" charset="0"/>
                <a:cs typeface="Calibri" panose="020F0502020204030204" pitchFamily="34" charset="0"/>
              </a:rPr>
              <a:t> des </a:t>
            </a:r>
            <a:r>
              <a:rPr lang="en-US" sz="1300" dirty="0" err="1">
                <a:effectLst/>
                <a:latin typeface="Calibri" panose="020F0502020204030204" pitchFamily="34" charset="0"/>
                <a:ea typeface="Calibri" panose="020F0502020204030204" pitchFamily="34" charset="0"/>
                <a:cs typeface="Calibri" panose="020F0502020204030204" pitchFamily="34" charset="0"/>
              </a:rPr>
              <a:t>pertes</a:t>
            </a:r>
            <a:r>
              <a:rPr lang="en-US" sz="1300" dirty="0">
                <a:effectLst/>
                <a:latin typeface="Calibri" panose="020F0502020204030204" pitchFamily="34" charset="0"/>
                <a:ea typeface="Calibri" panose="020F0502020204030204" pitchFamily="34" charset="0"/>
                <a:cs typeface="Calibri" panose="020F0502020204030204" pitchFamily="34" charset="0"/>
              </a:rPr>
              <a:t> post-</a:t>
            </a:r>
            <a:r>
              <a:rPr lang="en-US" sz="1300" dirty="0" err="1">
                <a:effectLst/>
                <a:latin typeface="Calibri" panose="020F0502020204030204" pitchFamily="34" charset="0"/>
                <a:ea typeface="Calibri" panose="020F0502020204030204" pitchFamily="34" charset="0"/>
                <a:cs typeface="Calibri" panose="020F0502020204030204" pitchFamily="34" charset="0"/>
              </a:rPr>
              <a:t>récolte</a:t>
            </a:r>
            <a:r>
              <a:rPr lang="en-US" sz="1300" dirty="0">
                <a:effectLst/>
                <a:latin typeface="Calibri" panose="020F0502020204030204" pitchFamily="34" charset="0"/>
                <a:ea typeface="Calibri" panose="020F0502020204030204" pitchFamily="34" charset="0"/>
                <a:cs typeface="Calibri" panose="020F0502020204030204" pitchFamily="34" charset="0"/>
              </a:rPr>
              <a:t> et de soutenir le développement de politiques et de stratégies. Nous espérons également encourager les praticiens, les prestataires de services, les chercheurs, le secteur privé et les bailleurs de fonds à utiliser davantage la plateforme APHLIS pour éclairer les décisions d'investissement au niveau de l'entreprise et de l'exploitation.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28</a:t>
            </a:fld>
            <a:endParaRPr lang="en-GB" sz="1400" b="0" strike="noStrike" spc="-1" dirty="0">
              <a:latin typeface="Times New Roman"/>
            </a:endParaRPr>
          </a:p>
        </p:txBody>
      </p:sp>
    </p:spTree>
    <p:extLst>
      <p:ext uri="{BB962C8B-B14F-4D97-AF65-F5344CB8AC3E}">
        <p14:creationId xmlns:p14="http://schemas.microsoft.com/office/powerpoint/2010/main" val="1838967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Poursuite des efforts visant à garantir un système d'information accessible et convivial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Ajout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cultures et de pays supplémentaires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des tendances pour soutenir la formulation des politiques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agricoles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les activités de réduction des pertes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Reconnaissance mondiale d'APHLIS comme la principale source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d'information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fiable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sur les estimations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appuyant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influencant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décisions des gouvernements et du secteur privé.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Soutien à une communauté de pratique active qui favorise le flux d'informations entre les parties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prenantes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récolte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29</a:t>
            </a:fld>
            <a:endParaRPr lang="en-GB" sz="1400" b="0" strike="noStrike" spc="-1" dirty="0">
              <a:latin typeface="Times New Roman"/>
            </a:endParaRPr>
          </a:p>
        </p:txBody>
      </p:sp>
    </p:spTree>
    <p:extLst>
      <p:ext uri="{BB962C8B-B14F-4D97-AF65-F5344CB8AC3E}">
        <p14:creationId xmlns:p14="http://schemas.microsoft.com/office/powerpoint/2010/main" val="321290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L'agriculture emploie 53 % de la main-d'œuvre africaine et représente environ 23 % du produit intérieur brut.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La plupart des pertes de récoltes en Afrique subsaharienne (ASS) se produisent </a:t>
            </a:r>
            <a:r>
              <a:rPr lang="en-US" sz="1800" i="1" dirty="0">
                <a:effectLst/>
                <a:latin typeface="Calibri" panose="020F0502020204030204" pitchFamily="34" charset="0"/>
                <a:ea typeface="Calibri" panose="020F0502020204030204" pitchFamily="34" charset="0"/>
                <a:cs typeface="Calibri" panose="020F0502020204030204" pitchFamily="34" charset="0"/>
              </a:rPr>
              <a:t>avant que les </a:t>
            </a:r>
            <a:r>
              <a:rPr lang="en-US" sz="1800" dirty="0">
                <a:effectLst/>
                <a:latin typeface="Calibri" panose="020F0502020204030204" pitchFamily="34" charset="0"/>
                <a:ea typeface="Calibri" panose="020F0502020204030204" pitchFamily="34" charset="0"/>
                <a:cs typeface="Calibri" panose="020F0502020204030204" pitchFamily="34" charset="0"/>
              </a:rPr>
              <a:t>produits n</a:t>
            </a:r>
            <a:r>
              <a:rPr lang="en-US" sz="1800" i="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atteignent le consommateur. En Afrique subsaharienne, </a:t>
            </a:r>
            <a:r>
              <a:rPr lang="en-US" sz="4000" dirty="0">
                <a:effectLst/>
                <a:latin typeface="Calibri Light" panose="020F0302020204030204" pitchFamily="34" charset="0"/>
                <a:ea typeface="Calibri" panose="020F0502020204030204" pitchFamily="34" charset="0"/>
                <a:cs typeface="Calibri Light" panose="020F0302020204030204" pitchFamily="34" charset="0"/>
              </a:rPr>
              <a:t>l</a:t>
            </a:r>
            <a:r>
              <a:rPr lang="en-US" sz="4000" dirty="0">
                <a:latin typeface="Calibri Light" panose="020F0302020204030204" pitchFamily="34" charset="0"/>
                <a:cs typeface="Calibri Light" panose="020F0302020204030204" pitchFamily="34" charset="0"/>
              </a:rPr>
              <a:t>es </a:t>
            </a:r>
            <a:r>
              <a:rPr lang="en-US" sz="4000" dirty="0" err="1">
                <a:latin typeface="Calibri Light" panose="020F0302020204030204" pitchFamily="34" charset="0"/>
                <a:cs typeface="Calibri Light" panose="020F0302020204030204" pitchFamily="34" charset="0"/>
              </a:rPr>
              <a:t>pertes</a:t>
            </a:r>
            <a:r>
              <a:rPr lang="en-US" sz="4000" dirty="0">
                <a:latin typeface="Calibri Light" panose="020F0302020204030204" pitchFamily="34" charset="0"/>
                <a:cs typeface="Calibri Light" panose="020F0302020204030204" pitchFamily="34" charset="0"/>
              </a:rPr>
              <a:t> au long de la </a:t>
            </a:r>
            <a:r>
              <a:rPr lang="en-US" sz="4000" dirty="0" err="1">
                <a:latin typeface="Calibri Light" panose="020F0302020204030204" pitchFamily="34" charset="0"/>
                <a:cs typeface="Calibri Light" panose="020F0302020204030204" pitchFamily="34" charset="0"/>
              </a:rPr>
              <a:t>chaîne</a:t>
            </a:r>
            <a:r>
              <a:rPr lang="en-US" sz="4000" dirty="0">
                <a:latin typeface="Calibri Light" panose="020F0302020204030204" pitchFamily="34" charset="0"/>
                <a:cs typeface="Calibri Light" panose="020F0302020204030204" pitchFamily="34" charset="0"/>
              </a:rPr>
              <a:t> de </a:t>
            </a:r>
            <a:r>
              <a:rPr lang="en-US" sz="4000" dirty="0" err="1">
                <a:latin typeface="Calibri Light" panose="020F0302020204030204" pitchFamily="34" charset="0"/>
                <a:cs typeface="Calibri Light" panose="020F0302020204030204" pitchFamily="34" charset="0"/>
              </a:rPr>
              <a:t>valeur</a:t>
            </a:r>
            <a:r>
              <a:rPr lang="en-US" sz="4000" dirty="0">
                <a:latin typeface="Calibri Light" panose="020F0302020204030204" pitchFamily="34" charset="0"/>
                <a:cs typeface="Calibri Light" panose="020F0302020204030204" pitchFamily="34" charset="0"/>
              </a:rPr>
              <a:t> post-</a:t>
            </a:r>
            <a:r>
              <a:rPr lang="en-US" sz="4000" dirty="0" err="1">
                <a:latin typeface="Calibri Light" panose="020F0302020204030204" pitchFamily="34" charset="0"/>
                <a:cs typeface="Calibri Light" panose="020F0302020204030204" pitchFamily="34" charset="0"/>
              </a:rPr>
              <a:t>récolte</a:t>
            </a:r>
            <a:r>
              <a:rPr lang="en-US" sz="4000" dirty="0">
                <a:latin typeface="Calibri Light" panose="020F0302020204030204" pitchFamily="34" charset="0"/>
                <a:cs typeface="Calibri Light" panose="020F0302020204030204" pitchFamily="34" charset="0"/>
              </a:rPr>
              <a:t> </a:t>
            </a:r>
            <a:r>
              <a:rPr lang="en-US" sz="4000" dirty="0" err="1">
                <a:latin typeface="Calibri Light" panose="020F0302020204030204" pitchFamily="34" charset="0"/>
                <a:cs typeface="Calibri Light" panose="020F0302020204030204" pitchFamily="34" charset="0"/>
              </a:rPr>
              <a:t>peuvent</a:t>
            </a:r>
            <a:r>
              <a:rPr lang="en-US" sz="4000" dirty="0">
                <a:latin typeface="Calibri Light" panose="020F0302020204030204" pitchFamily="34" charset="0"/>
                <a:cs typeface="Calibri Light" panose="020F0302020204030204" pitchFamily="34" charset="0"/>
              </a:rPr>
              <a:t> </a:t>
            </a:r>
            <a:r>
              <a:rPr lang="en-US" sz="4000" dirty="0" err="1">
                <a:latin typeface="Calibri Light" panose="020F0302020204030204" pitchFamily="34" charset="0"/>
                <a:cs typeface="Calibri Light" panose="020F0302020204030204" pitchFamily="34" charset="0"/>
              </a:rPr>
              <a:t>s’élever</a:t>
            </a:r>
            <a:r>
              <a:rPr lang="en-US" sz="4000" dirty="0">
                <a:latin typeface="Calibri Light" panose="020F0302020204030204" pitchFamily="34" charset="0"/>
                <a:cs typeface="Calibri Light" panose="020F0302020204030204" pitchFamily="34" charset="0"/>
              </a:rPr>
              <a:t> à </a:t>
            </a:r>
            <a:r>
              <a:rPr lang="en-US" sz="4000" dirty="0" err="1">
                <a:latin typeface="Calibri Light" panose="020F0302020204030204" pitchFamily="34" charset="0"/>
                <a:cs typeface="Calibri Light" panose="020F0302020204030204" pitchFamily="34" charset="0"/>
              </a:rPr>
              <a:t>jusque</a:t>
            </a:r>
            <a:r>
              <a:rPr lang="en-US" sz="4000" dirty="0">
                <a:latin typeface="Calibri Light" panose="020F0302020204030204" pitchFamily="34" charset="0"/>
                <a:cs typeface="Calibri Light" panose="020F0302020204030204" pitchFamily="34" charset="0"/>
              </a:rPr>
              <a:t> 30 à 50 % de la production </a:t>
            </a:r>
            <a:r>
              <a:rPr lang="en-US" sz="4000" dirty="0" err="1">
                <a:latin typeface="Calibri Light" panose="020F0302020204030204" pitchFamily="34" charset="0"/>
                <a:cs typeface="Calibri Light" panose="020F0302020204030204" pitchFamily="34" charset="0"/>
              </a:rPr>
              <a:t>agricole</a:t>
            </a:r>
            <a:r>
              <a:rPr lang="en-US" sz="4000" dirty="0">
                <a:latin typeface="Calibri Light" panose="020F0302020204030204" pitchFamily="34" charset="0"/>
                <a:cs typeface="Calibri Light" panose="020F03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La valeur annuelle des </a:t>
            </a:r>
            <a:r>
              <a:rPr lang="en-US" sz="18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céréales</a:t>
            </a:r>
            <a:r>
              <a:rPr lang="en-US"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perdues après la </a:t>
            </a:r>
            <a:r>
              <a:rPr lang="en-US" sz="18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récolte</a:t>
            </a:r>
            <a:r>
              <a:rPr lang="en-US"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dans la région s'élève à 4 milliards d'USD.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Les taux de pertes varient en fonction de la culture, du lieu,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estimations varient considérablement et il n'y a pas de consensus sur les chiffres des pertes.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3</a:t>
            </a:fld>
            <a:endParaRPr lang="en-GB" sz="1400" b="0" strike="noStrike" spc="-1" dirty="0">
              <a:latin typeface="Times New Roman"/>
            </a:endParaRPr>
          </a:p>
        </p:txBody>
      </p:sp>
    </p:spTree>
    <p:extLst>
      <p:ext uri="{BB962C8B-B14F-4D97-AF65-F5344CB8AC3E}">
        <p14:creationId xmlns:p14="http://schemas.microsoft.com/office/powerpoint/2010/main" val="87209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508E6316-FD07-4063-844E-D99F7CDC037D}" type="slidenum">
              <a:rPr lang="en-GB" smtClean="0"/>
              <a:t>30</a:t>
            </a:fld>
            <a:endParaRPr lang="en-GB" dirty="0"/>
          </a:p>
        </p:txBody>
      </p:sp>
    </p:spTree>
    <p:extLst>
      <p:ext uri="{BB962C8B-B14F-4D97-AF65-F5344CB8AC3E}">
        <p14:creationId xmlns:p14="http://schemas.microsoft.com/office/powerpoint/2010/main" val="2004644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indent="22860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pertes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post-récolte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diminuent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quantité</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 aliments disponibles, ce qui entraîne une insécurité alimentaire, une hausse des prix et une réduction de l'accès des consommateurs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réduisent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qualité des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denrées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alimentaires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 la perte de valeur calorique et nutritionnelle, la contamination, la perte de comestibilité ou la perte d'acceptation par le consommateur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gaspillent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ressources utilisées pour produire les aliments perdus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semences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engrais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eau</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main-</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d’œuvre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réduisent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revenus des producteurs, des commerçants et des consommateurs.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4</a:t>
            </a:fld>
            <a:endParaRPr lang="en-GB" sz="1400" b="0" strike="noStrike" spc="-1" dirty="0">
              <a:latin typeface="Times New Roman"/>
            </a:endParaRPr>
          </a:p>
        </p:txBody>
      </p:sp>
    </p:spTree>
    <p:extLst>
      <p:ext uri="{BB962C8B-B14F-4D97-AF65-F5344CB8AC3E}">
        <p14:creationId xmlns:p14="http://schemas.microsoft.com/office/powerpoint/2010/main" val="395754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1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Santé</a:t>
            </a: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céréales, les racines et les tubercules sont les principales sources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d'énergie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dans le régime alimentaire africain. Les fruits et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légumes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essentiels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la santé et présentent des taux de pertes post-récolte parmi les plus élevés. Les pertes post-récolte peuvent avoir un impact considérable sur la nutrition humaine. </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Lorsque les grains se dispersent ou sont abandonnés pendant la récolte, les nutriments qu'ils contiennent sont également perdus. </a:t>
            </a:r>
            <a:r>
              <a:rPr lang="en-US" sz="11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Pareil</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lorsque</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des produits tombent d'un chariot pendant le transport ou sont partiellement ou totalement endommagés par des parasites pendant le stockage. Lorsque des aliments sont perdus, les nutriments qu'ils contiennent ne sont plus disponibles pour la consommation humaine.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Économie</a:t>
            </a: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 plupart des agriculteurs africains sont des petits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exploitants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qui sont économiquement très vulnérables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raison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leur</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forte dépendance à l'égard des ressources naturelles et des conditions climatiques de plus en plus variables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revenus irréguliers et imprévisibles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 manque de capital pour l'achat d'intrants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 manque de formation aux techniques agricoles modernes.</a:t>
            </a:r>
          </a:p>
          <a:p>
            <a:pPr marR="0" lvl="1" algn="just">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125"/>
              </a:spcAft>
              <a:buSzPts val="1000"/>
              <a:buFont typeface="Symbol" pitchFamily="2" charset="2"/>
              <a:buChar char=""/>
              <a:tabLst>
                <a:tab pos="457200" algn="l"/>
              </a:tabLst>
            </a:pPr>
            <a:r>
              <a:rPr lang="en-US" sz="11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Environnement</a:t>
            </a: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Les </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pertes et gaspillages alimentaires sont responsables d'environ 4,4 </a:t>
            </a:r>
            <a:r>
              <a:rPr lang="en-US" sz="11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gigatonnes</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d'émissions de gaz à effet de serre chaque année ; ces émissions comprennent les émissions </a:t>
            </a:r>
            <a:r>
              <a:rPr lang="en-US" sz="11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agricoles</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des exploitations et l'énergie utilisée pour produire, transporter et stocker les denrées alimentaires qui sont finalement perdues ou gaspillées.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 les pertes et gaspillages alimentaires étaient un pays,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pays serait le troisième plus grand émetteur de gaz à effet de serre après les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États</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-Unis et la Chine. En </a:t>
            </a:r>
            <a:r>
              <a:rPr lang="en-US"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même</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temps, les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facteurs climatiques (en particulier la chaleur et l'humidité) augmentent considérablement les pertes et le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gaspillage</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alimentaires.</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5</a:t>
            </a:fld>
            <a:endParaRPr lang="en-GB" sz="1400" b="0" strike="noStrike" spc="-1" dirty="0">
              <a:latin typeface="Times New Roman"/>
            </a:endParaRPr>
          </a:p>
        </p:txBody>
      </p:sp>
    </p:spTree>
    <p:extLst>
      <p:ext uri="{BB962C8B-B14F-4D97-AF65-F5344CB8AC3E}">
        <p14:creationId xmlns:p14="http://schemas.microsoft.com/office/powerpoint/2010/main" val="396119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Les </a:t>
            </a:r>
            <a:r>
              <a:rPr lang="en-US" sz="1800" dirty="0" err="1">
                <a:solidFill>
                  <a:srgbClr val="000000"/>
                </a:solidFill>
                <a:effectLst/>
                <a:latin typeface="Calibri" panose="020F0502020204030204" pitchFamily="34" charset="0"/>
                <a:ea typeface="Times New Roman" panose="02020603050405020304" pitchFamily="18" charset="0"/>
              </a:rPr>
              <a:t>pertes</a:t>
            </a:r>
            <a:r>
              <a:rPr lang="en-US" sz="1800" dirty="0">
                <a:solidFill>
                  <a:srgbClr val="000000"/>
                </a:solidFill>
                <a:effectLst/>
                <a:latin typeface="Calibri" panose="020F0502020204030204" pitchFamily="34" charset="0"/>
                <a:ea typeface="Times New Roman" panose="02020603050405020304" pitchFamily="18" charset="0"/>
              </a:rPr>
              <a:t> post-</a:t>
            </a:r>
            <a:r>
              <a:rPr lang="en-US" sz="1800" dirty="0" err="1">
                <a:solidFill>
                  <a:srgbClr val="000000"/>
                </a:solidFill>
                <a:effectLst/>
                <a:latin typeface="Calibri" panose="020F0502020204030204" pitchFamily="34" charset="0"/>
                <a:ea typeface="Times New Roman" panose="02020603050405020304" pitchFamily="18" charset="0"/>
              </a:rPr>
              <a:t>récolte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sont</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estimées</a:t>
            </a:r>
            <a:r>
              <a:rPr lang="en-US" sz="1800" dirty="0">
                <a:solidFill>
                  <a:srgbClr val="000000"/>
                </a:solidFill>
                <a:effectLst/>
                <a:latin typeface="Calibri" panose="020F0502020204030204" pitchFamily="34" charset="0"/>
                <a:ea typeface="Times New Roman" panose="02020603050405020304" pitchFamily="18" charset="0"/>
              </a:rPr>
              <a:t> à environ 15 % pour les </a:t>
            </a:r>
            <a:r>
              <a:rPr lang="en-US" sz="1800" dirty="0" err="1">
                <a:solidFill>
                  <a:srgbClr val="000000"/>
                </a:solidFill>
                <a:effectLst/>
                <a:latin typeface="Calibri" panose="020F0502020204030204" pitchFamily="34" charset="0"/>
                <a:ea typeface="Times New Roman" panose="02020603050405020304" pitchFamily="18" charset="0"/>
              </a:rPr>
              <a:t>céréales</a:t>
            </a:r>
            <a:r>
              <a:rPr lang="en-US" sz="1800" dirty="0">
                <a:solidFill>
                  <a:srgbClr val="000000"/>
                </a:solidFill>
                <a:effectLst/>
                <a:latin typeface="Calibri" panose="020F0502020204030204" pitchFamily="34" charset="0"/>
                <a:ea typeface="Times New Roman" panose="02020603050405020304" pitchFamily="18" charset="0"/>
              </a:rPr>
              <a:t>. La </a:t>
            </a:r>
            <a:r>
              <a:rPr lang="en-US" sz="1800" dirty="0" err="1">
                <a:solidFill>
                  <a:srgbClr val="000000"/>
                </a:solidFill>
                <a:effectLst/>
                <a:latin typeface="Calibri" panose="020F0502020204030204" pitchFamily="34" charset="0"/>
                <a:ea typeface="Times New Roman" panose="02020603050405020304" pitchFamily="18" charset="0"/>
              </a:rPr>
              <a:t>valeur</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annuelle</a:t>
            </a:r>
            <a:r>
              <a:rPr lang="en-US" sz="1800" dirty="0">
                <a:solidFill>
                  <a:srgbClr val="000000"/>
                </a:solidFill>
                <a:effectLst/>
                <a:latin typeface="Calibri" panose="020F0502020204030204" pitchFamily="34" charset="0"/>
                <a:ea typeface="Times New Roman" panose="02020603050405020304" pitchFamily="18" charset="0"/>
              </a:rPr>
              <a:t> des </a:t>
            </a:r>
            <a:r>
              <a:rPr lang="en-US" sz="1800" dirty="0" err="1">
                <a:solidFill>
                  <a:srgbClr val="000000"/>
                </a:solidFill>
                <a:effectLst/>
                <a:latin typeface="Calibri" panose="020F0502020204030204" pitchFamily="34" charset="0"/>
                <a:ea typeface="Times New Roman" panose="02020603050405020304" pitchFamily="18" charset="0"/>
              </a:rPr>
              <a:t>pertes</a:t>
            </a:r>
            <a:r>
              <a:rPr lang="en-US" sz="1800" dirty="0">
                <a:solidFill>
                  <a:srgbClr val="000000"/>
                </a:solidFill>
                <a:effectLst/>
                <a:latin typeface="Calibri" panose="020F0502020204030204" pitchFamily="34" charset="0"/>
                <a:ea typeface="Times New Roman" panose="02020603050405020304" pitchFamily="18" charset="0"/>
              </a:rPr>
              <a:t> post-</a:t>
            </a:r>
            <a:r>
              <a:rPr lang="en-US" sz="1800" dirty="0" err="1">
                <a:solidFill>
                  <a:srgbClr val="000000"/>
                </a:solidFill>
                <a:effectLst/>
                <a:latin typeface="Calibri" panose="020F0502020204030204" pitchFamily="34" charset="0"/>
                <a:ea typeface="Times New Roman" panose="02020603050405020304" pitchFamily="18" charset="0"/>
              </a:rPr>
              <a:t>récole</a:t>
            </a:r>
            <a:r>
              <a:rPr lang="en-US" sz="1800" dirty="0">
                <a:solidFill>
                  <a:srgbClr val="000000"/>
                </a:solidFill>
                <a:effectLst/>
                <a:latin typeface="Calibri" panose="020F0502020204030204" pitchFamily="34" charset="0"/>
                <a:ea typeface="Times New Roman" panose="02020603050405020304" pitchFamily="18" charset="0"/>
              </a:rPr>
              <a:t> de </a:t>
            </a:r>
            <a:r>
              <a:rPr lang="en-US" sz="1800" dirty="0" err="1">
                <a:solidFill>
                  <a:srgbClr val="000000"/>
                </a:solidFill>
                <a:effectLst/>
                <a:latin typeface="Calibri" panose="020F0502020204030204" pitchFamily="34" charset="0"/>
                <a:ea typeface="Times New Roman" panose="02020603050405020304" pitchFamily="18" charset="0"/>
              </a:rPr>
              <a:t>céréales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en</a:t>
            </a:r>
            <a:r>
              <a:rPr lang="en-US" sz="1800" dirty="0">
                <a:solidFill>
                  <a:srgbClr val="000000"/>
                </a:solidFill>
                <a:effectLst/>
                <a:latin typeface="Calibri" panose="020F0502020204030204" pitchFamily="34" charset="0"/>
                <a:ea typeface="Times New Roman" panose="02020603050405020304" pitchFamily="18" charset="0"/>
              </a:rPr>
              <a:t> Afrique </a:t>
            </a:r>
            <a:r>
              <a:rPr lang="en-US" sz="1800" dirty="0" err="1">
                <a:solidFill>
                  <a:srgbClr val="000000"/>
                </a:solidFill>
                <a:effectLst/>
                <a:latin typeface="Calibri" panose="020F0502020204030204" pitchFamily="34" charset="0"/>
                <a:ea typeface="Times New Roman" panose="02020603050405020304" pitchFamily="18" charset="0"/>
              </a:rPr>
              <a:t>subsaharienne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est</a:t>
            </a:r>
            <a:r>
              <a:rPr lang="en-US" sz="1800" dirty="0">
                <a:solidFill>
                  <a:srgbClr val="000000"/>
                </a:solidFill>
                <a:effectLst/>
                <a:latin typeface="Calibri" panose="020F0502020204030204" pitchFamily="34" charset="0"/>
                <a:ea typeface="Times New Roman" panose="02020603050405020304" pitchFamily="18" charset="0"/>
              </a:rPr>
              <a:t> de 4 milliards </a:t>
            </a:r>
            <a:r>
              <a:rPr lang="en-US" sz="1800" dirty="0" err="1">
                <a:solidFill>
                  <a:srgbClr val="000000"/>
                </a:solidFill>
                <a:effectLst/>
                <a:latin typeface="Calibri" panose="020F0502020204030204" pitchFamily="34" charset="0"/>
                <a:ea typeface="Times New Roman" panose="02020603050405020304" pitchFamily="18" charset="0"/>
              </a:rPr>
              <a:t>d'USD</a:t>
            </a:r>
            <a:r>
              <a:rPr lang="en-US" sz="1800" dirty="0">
                <a:solidFill>
                  <a:srgbClr val="000000"/>
                </a:solidFill>
                <a:effectLst/>
                <a:latin typeface="Calibri" panose="020F0502020204030204" pitchFamily="34" charset="0"/>
                <a:ea typeface="Times New Roman" panose="02020603050405020304" pitchFamily="18" charset="0"/>
              </a:rPr>
              <a:t> sur </a:t>
            </a:r>
            <a:r>
              <a:rPr lang="en-US" sz="1800" dirty="0" err="1">
                <a:solidFill>
                  <a:srgbClr val="000000"/>
                </a:solidFill>
                <a:effectLst/>
                <a:latin typeface="Calibri" panose="020F0502020204030204" pitchFamily="34" charset="0"/>
                <a:ea typeface="Times New Roman" panose="02020603050405020304" pitchFamily="18" charset="0"/>
              </a:rPr>
              <a:t>une</a:t>
            </a:r>
            <a:r>
              <a:rPr lang="en-US" sz="1800" dirty="0">
                <a:solidFill>
                  <a:srgbClr val="000000"/>
                </a:solidFill>
                <a:effectLst/>
                <a:latin typeface="Calibri" panose="020F0502020204030204" pitchFamily="34" charset="0"/>
                <a:ea typeface="Times New Roman" panose="02020603050405020304" pitchFamily="18" charset="0"/>
              </a:rPr>
              <a:t> production </a:t>
            </a:r>
            <a:r>
              <a:rPr lang="en-US" sz="1800" dirty="0" err="1">
                <a:solidFill>
                  <a:srgbClr val="000000"/>
                </a:solidFill>
                <a:effectLst/>
                <a:latin typeface="Calibri" panose="020F0502020204030204" pitchFamily="34" charset="0"/>
                <a:ea typeface="Times New Roman" panose="02020603050405020304" pitchFamily="18" charset="0"/>
              </a:rPr>
              <a:t>annuelle</a:t>
            </a:r>
            <a:r>
              <a:rPr lang="en-US" sz="1800" dirty="0">
                <a:solidFill>
                  <a:srgbClr val="000000"/>
                </a:solidFill>
                <a:effectLst/>
                <a:latin typeface="Calibri" panose="020F0502020204030204" pitchFamily="34" charset="0"/>
                <a:ea typeface="Times New Roman" panose="02020603050405020304" pitchFamily="18" charset="0"/>
              </a:rPr>
              <a:t> de 27 milliards </a:t>
            </a:r>
            <a:r>
              <a:rPr lang="en-US" sz="1800" dirty="0" err="1">
                <a:solidFill>
                  <a:srgbClr val="000000"/>
                </a:solidFill>
                <a:effectLst/>
                <a:latin typeface="Calibri" panose="020F0502020204030204" pitchFamily="34" charset="0"/>
                <a:ea typeface="Times New Roman" panose="02020603050405020304" pitchFamily="18" charset="0"/>
              </a:rPr>
              <a:t>d'USD</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rPr>
              <a:t>ceci</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dépasse</a:t>
            </a:r>
            <a:r>
              <a:rPr lang="en-US" sz="1800" dirty="0">
                <a:solidFill>
                  <a:srgbClr val="000000"/>
                </a:solidFill>
                <a:effectLst/>
                <a:latin typeface="Calibri" panose="020F0502020204030204" pitchFamily="34" charset="0"/>
                <a:ea typeface="Times New Roman" panose="02020603050405020304" pitchFamily="18" charset="0"/>
              </a:rPr>
              <a:t> la </a:t>
            </a:r>
            <a:r>
              <a:rPr lang="en-US" sz="1800" dirty="0" err="1">
                <a:solidFill>
                  <a:srgbClr val="000000"/>
                </a:solidFill>
                <a:effectLst/>
                <a:latin typeface="Calibri" panose="020F0502020204030204" pitchFamily="34" charset="0"/>
                <a:ea typeface="Times New Roman" panose="02020603050405020304" pitchFamily="18" charset="0"/>
              </a:rPr>
              <a:t>valeur</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totale</a:t>
            </a:r>
            <a:r>
              <a:rPr lang="en-US" sz="1800" dirty="0">
                <a:solidFill>
                  <a:srgbClr val="000000"/>
                </a:solidFill>
                <a:effectLst/>
                <a:latin typeface="Calibri" panose="020F0502020204030204" pitchFamily="34" charset="0"/>
                <a:ea typeface="Times New Roman" panose="02020603050405020304" pitchFamily="18" charset="0"/>
              </a:rPr>
              <a:t> de </a:t>
            </a:r>
            <a:r>
              <a:rPr lang="en-US" sz="1800" dirty="0" err="1">
                <a:solidFill>
                  <a:srgbClr val="000000"/>
                </a:solidFill>
                <a:effectLst/>
                <a:latin typeface="Calibri" panose="020F0502020204030204" pitchFamily="34" charset="0"/>
                <a:ea typeface="Times New Roman" panose="02020603050405020304" pitchFamily="18" charset="0"/>
              </a:rPr>
              <a:t>l'aide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alimentaire</a:t>
            </a:r>
            <a:r>
              <a:rPr lang="en-US" sz="1800" dirty="0">
                <a:solidFill>
                  <a:srgbClr val="000000"/>
                </a:solidFill>
                <a:effectLst/>
                <a:latin typeface="Calibri" panose="020F0502020204030204" pitchFamily="34" charset="0"/>
                <a:ea typeface="Times New Roman" panose="02020603050405020304" pitchFamily="18" charset="0"/>
              </a:rPr>
              <a:t> que la </a:t>
            </a:r>
            <a:r>
              <a:rPr lang="en-US" sz="1800" dirty="0" err="1">
                <a:solidFill>
                  <a:srgbClr val="000000"/>
                </a:solidFill>
                <a:effectLst/>
                <a:latin typeface="Calibri" panose="020F0502020204030204" pitchFamily="34" charset="0"/>
                <a:ea typeface="Times New Roman" panose="02020603050405020304" pitchFamily="18" charset="0"/>
              </a:rPr>
              <a:t>région</a:t>
            </a:r>
            <a:r>
              <a:rPr lang="en-US" sz="1800" dirty="0">
                <a:solidFill>
                  <a:srgbClr val="000000"/>
                </a:solidFill>
                <a:effectLst/>
                <a:latin typeface="Calibri" panose="020F0502020204030204" pitchFamily="34" charset="0"/>
                <a:ea typeface="Times New Roman" panose="02020603050405020304" pitchFamily="18" charset="0"/>
              </a:rPr>
              <a:t> a reçue au </a:t>
            </a:r>
            <a:r>
              <a:rPr lang="en-US" sz="1800" dirty="0" err="1">
                <a:solidFill>
                  <a:srgbClr val="000000"/>
                </a:solidFill>
                <a:effectLst/>
                <a:latin typeface="Calibri" panose="020F0502020204030204" pitchFamily="34" charset="0"/>
                <a:ea typeface="Times New Roman" panose="02020603050405020304" pitchFamily="18" charset="0"/>
              </a:rPr>
              <a:t>cours</a:t>
            </a:r>
            <a:r>
              <a:rPr lang="en-US" sz="1800" dirty="0">
                <a:solidFill>
                  <a:srgbClr val="000000"/>
                </a:solidFill>
                <a:effectLst/>
                <a:latin typeface="Calibri" panose="020F0502020204030204" pitchFamily="34" charset="0"/>
                <a:ea typeface="Times New Roman" panose="02020603050405020304" pitchFamily="18" charset="0"/>
              </a:rPr>
              <a:t> de la </a:t>
            </a:r>
            <a:r>
              <a:rPr lang="en-US" sz="1800" dirty="0" err="1">
                <a:solidFill>
                  <a:srgbClr val="000000"/>
                </a:solidFill>
                <a:effectLst/>
                <a:latin typeface="Calibri" panose="020F0502020204030204" pitchFamily="34" charset="0"/>
                <a:ea typeface="Times New Roman" panose="02020603050405020304" pitchFamily="18" charset="0"/>
              </a:rPr>
              <a:t>dernière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dizaine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d’années</a:t>
            </a:r>
            <a:r>
              <a:rPr lang="en-US" sz="1800" dirty="0">
                <a:solidFill>
                  <a:srgbClr val="000000"/>
                </a:solidFill>
                <a:effectLst/>
                <a:latin typeface="Calibri" panose="020F0502020204030204" pitchFamily="34" charset="0"/>
                <a:ea typeface="Times New Roman" panose="02020603050405020304" pitchFamily="18" charset="0"/>
              </a:rPr>
              <a:t> ; </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err="1">
                <a:solidFill>
                  <a:srgbClr val="000000"/>
                </a:solidFill>
                <a:effectLst/>
                <a:latin typeface="Calibri" panose="020F0502020204030204" pitchFamily="34" charset="0"/>
                <a:ea typeface="Times New Roman" panose="02020603050405020304" pitchFamily="18" charset="0"/>
              </a:rPr>
              <a:t>cette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somme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suffirait</a:t>
            </a:r>
            <a:r>
              <a:rPr lang="en-US" sz="1800" dirty="0">
                <a:solidFill>
                  <a:srgbClr val="000000"/>
                </a:solidFill>
                <a:effectLst/>
                <a:latin typeface="Calibri" panose="020F0502020204030204" pitchFamily="34" charset="0"/>
                <a:ea typeface="Times New Roman" panose="02020603050405020304" pitchFamily="18" charset="0"/>
              </a:rPr>
              <a:t> pour assurer les </a:t>
            </a:r>
            <a:r>
              <a:rPr lang="en-US" sz="1800" dirty="0" err="1">
                <a:solidFill>
                  <a:srgbClr val="000000"/>
                </a:solidFill>
                <a:effectLst/>
                <a:latin typeface="Calibri" panose="020F0502020204030204" pitchFamily="34" charset="0"/>
                <a:ea typeface="Times New Roman" panose="02020603050405020304" pitchFamily="18" charset="0"/>
              </a:rPr>
              <a:t>besoins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caloriques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annuels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d'au</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moins</a:t>
            </a:r>
            <a:r>
              <a:rPr lang="en-US" sz="1800" dirty="0">
                <a:solidFill>
                  <a:srgbClr val="000000"/>
                </a:solidFill>
                <a:effectLst/>
                <a:latin typeface="Calibri" panose="020F0502020204030204" pitchFamily="34" charset="0"/>
                <a:ea typeface="Times New Roman" panose="02020603050405020304" pitchFamily="18" charset="0"/>
              </a:rPr>
              <a:t> 48 millions de </a:t>
            </a:r>
            <a:r>
              <a:rPr lang="en-US" sz="1800" dirty="0" err="1">
                <a:solidFill>
                  <a:srgbClr val="000000"/>
                </a:solidFill>
                <a:effectLst/>
                <a:latin typeface="Calibri" panose="020F0502020204030204" pitchFamily="34" charset="0"/>
                <a:ea typeface="Times New Roman" panose="02020603050405020304" pitchFamily="18" charset="0"/>
              </a:rPr>
              <a:t>personnes</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Une </a:t>
            </a:r>
            <a:r>
              <a:rPr lang="en-US" sz="1800" dirty="0" err="1">
                <a:solidFill>
                  <a:srgbClr val="000000"/>
                </a:solidFill>
                <a:effectLst/>
                <a:latin typeface="Calibri" panose="020F0502020204030204" pitchFamily="34" charset="0"/>
                <a:ea typeface="Times New Roman" panose="02020603050405020304" pitchFamily="18" charset="0"/>
              </a:rPr>
              <a:t>réduction</a:t>
            </a:r>
            <a:r>
              <a:rPr lang="en-US" sz="1800" dirty="0">
                <a:solidFill>
                  <a:srgbClr val="000000"/>
                </a:solidFill>
                <a:effectLst/>
                <a:latin typeface="Calibri" panose="020F0502020204030204" pitchFamily="34" charset="0"/>
                <a:ea typeface="Times New Roman" panose="02020603050405020304" pitchFamily="18" charset="0"/>
              </a:rPr>
              <a:t> de 1 % des </a:t>
            </a:r>
            <a:r>
              <a:rPr lang="en-US" sz="1800" dirty="0" err="1">
                <a:solidFill>
                  <a:srgbClr val="000000"/>
                </a:solidFill>
                <a:effectLst/>
                <a:latin typeface="Calibri" panose="020F0502020204030204" pitchFamily="34" charset="0"/>
                <a:ea typeface="Times New Roman" panose="02020603050405020304" pitchFamily="18" charset="0"/>
              </a:rPr>
              <a:t>pertes</a:t>
            </a:r>
            <a:r>
              <a:rPr lang="en-US" sz="1800" dirty="0">
                <a:solidFill>
                  <a:srgbClr val="000000"/>
                </a:solidFill>
                <a:effectLst/>
                <a:latin typeface="Calibri" panose="020F0502020204030204" pitchFamily="34" charset="0"/>
                <a:ea typeface="Times New Roman" panose="02020603050405020304" pitchFamily="18" charset="0"/>
              </a:rPr>
              <a:t> post-</a:t>
            </a:r>
            <a:r>
              <a:rPr lang="en-US" sz="1800" dirty="0" err="1">
                <a:solidFill>
                  <a:srgbClr val="000000"/>
                </a:solidFill>
                <a:effectLst/>
                <a:latin typeface="Calibri" panose="020F0502020204030204" pitchFamily="34" charset="0"/>
                <a:ea typeface="Times New Roman" panose="02020603050405020304" pitchFamily="18" charset="0"/>
              </a:rPr>
              <a:t>récolte</a:t>
            </a:r>
            <a:r>
              <a:rPr lang="en-US" sz="1800" dirty="0">
                <a:solidFill>
                  <a:srgbClr val="000000"/>
                </a:solidFill>
                <a:effectLst/>
                <a:latin typeface="Calibri" panose="020F0502020204030204" pitchFamily="34" charset="0"/>
                <a:ea typeface="Times New Roman" panose="02020603050405020304" pitchFamily="18" charset="0"/>
              </a:rPr>
              <a:t> des </a:t>
            </a:r>
            <a:r>
              <a:rPr lang="en-US" sz="1800" dirty="0" err="1">
                <a:solidFill>
                  <a:srgbClr val="000000"/>
                </a:solidFill>
                <a:effectLst/>
                <a:latin typeface="Calibri" panose="020F0502020204030204" pitchFamily="34" charset="0"/>
                <a:ea typeface="Times New Roman" panose="02020603050405020304" pitchFamily="18" charset="0"/>
              </a:rPr>
              <a:t>céréales</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pourrait</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entraîner</a:t>
            </a:r>
            <a:r>
              <a:rPr lang="en-US" sz="1800" dirty="0">
                <a:solidFill>
                  <a:srgbClr val="000000"/>
                </a:solidFill>
                <a:effectLst/>
                <a:latin typeface="Calibri" panose="020F0502020204030204" pitchFamily="34" charset="0"/>
                <a:ea typeface="Times New Roman" panose="02020603050405020304" pitchFamily="18" charset="0"/>
              </a:rPr>
              <a:t> des gains </a:t>
            </a:r>
            <a:r>
              <a:rPr lang="en-US" sz="1800" dirty="0" err="1">
                <a:solidFill>
                  <a:srgbClr val="000000"/>
                </a:solidFill>
                <a:effectLst/>
                <a:latin typeface="Calibri" panose="020F0502020204030204" pitchFamily="34" charset="0"/>
                <a:ea typeface="Times New Roman" panose="02020603050405020304" pitchFamily="18" charset="0"/>
              </a:rPr>
              <a:t>économiques</a:t>
            </a:r>
            <a:r>
              <a:rPr lang="en-US" sz="1800" dirty="0">
                <a:solidFill>
                  <a:srgbClr val="000000"/>
                </a:solidFill>
                <a:effectLst/>
                <a:latin typeface="Calibri" panose="020F0502020204030204" pitchFamily="34" charset="0"/>
                <a:ea typeface="Times New Roman" panose="02020603050405020304" pitchFamily="18" charset="0"/>
              </a:rPr>
              <a:t> pour </a:t>
            </a:r>
            <a:r>
              <a:rPr lang="en-US" sz="1800" dirty="0" err="1">
                <a:solidFill>
                  <a:srgbClr val="000000"/>
                </a:solidFill>
                <a:effectLst/>
                <a:latin typeface="Calibri" panose="020F0502020204030204" pitchFamily="34" charset="0"/>
                <a:ea typeface="Times New Roman" panose="02020603050405020304" pitchFamily="18" charset="0"/>
              </a:rPr>
              <a:t>l'Afrique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subsaharienne</a:t>
            </a:r>
            <a:r>
              <a:rPr lang="en-US" sz="1800" dirty="0">
                <a:solidFill>
                  <a:srgbClr val="000000"/>
                </a:solidFill>
                <a:effectLst/>
                <a:latin typeface="Calibri" panose="020F0502020204030204" pitchFamily="34" charset="0"/>
                <a:ea typeface="Times New Roman" panose="02020603050405020304" pitchFamily="18" charset="0"/>
              </a:rPr>
              <a:t> de 40 millions </a:t>
            </a:r>
            <a:r>
              <a:rPr lang="en-US" sz="1800" dirty="0" err="1">
                <a:solidFill>
                  <a:srgbClr val="000000"/>
                </a:solidFill>
                <a:effectLst/>
                <a:latin typeface="Calibri" panose="020F0502020204030204" pitchFamily="34" charset="0"/>
                <a:ea typeface="Times New Roman" panose="02020603050405020304" pitchFamily="18" charset="0"/>
              </a:rPr>
              <a:t>d'USD</a:t>
            </a:r>
            <a:r>
              <a:rPr lang="en-US" sz="1800" dirty="0">
                <a:solidFill>
                  <a:srgbClr val="000000"/>
                </a:solidFill>
                <a:effectLst/>
                <a:latin typeface="Calibri" panose="020F0502020204030204" pitchFamily="34" charset="0"/>
                <a:ea typeface="Times New Roman" panose="02020603050405020304" pitchFamily="18" charset="0"/>
              </a:rPr>
              <a:t> par an.</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6</a:t>
            </a:fld>
            <a:endParaRPr lang="en-GB" sz="1400" b="0" strike="noStrike" spc="-1" dirty="0">
              <a:latin typeface="Times New Roman"/>
            </a:endParaRPr>
          </a:p>
        </p:txBody>
      </p:sp>
    </p:spTree>
    <p:extLst>
      <p:ext uri="{BB962C8B-B14F-4D97-AF65-F5344CB8AC3E}">
        <p14:creationId xmlns:p14="http://schemas.microsoft.com/office/powerpoint/2010/main" val="338692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2020, le Nigeria a perdu 17,5 % de sa récolte de maïs, soit une perte de 2 174 861 tonnes de maïs. La majeure partie du maïs a été perdue lors de la récolte et du stockage dans les ménages.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valeur des grains perdus s'élève à 919 millions d'USD.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Cela a entraîné la perte des besoins annuels en fer de 13 millions de femmes en âge de procréer et des besoins en protéines de 49 millions d'enfants de moins de cinq ans.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7</a:t>
            </a:fld>
            <a:endParaRPr lang="en-GB" sz="1400" b="0" strike="noStrike" spc="-1" dirty="0">
              <a:latin typeface="Times New Roman"/>
            </a:endParaRPr>
          </a:p>
        </p:txBody>
      </p:sp>
    </p:spTree>
    <p:extLst>
      <p:ext uri="{BB962C8B-B14F-4D97-AF65-F5344CB8AC3E}">
        <p14:creationId xmlns:p14="http://schemas.microsoft.com/office/powerpoint/2010/main" val="216958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prix international des principales céréales a bondi entre 2006 et 2008, plongeant 50 millions de personnes dans la pauvreté. </a:t>
            </a: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causes sont encore débattues, mais il est probable que la sécheresse, la hausse des prix du pétrole, la demande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d'aliments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intensifs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ressources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l'augmentation des coûts de transport, des engrais et d'autres intrants en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soient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l'origine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prix des denrées alimentaires se sont stabilisés après 2008, mais ils sont restés élevés et instables au cours des cinq dernières années en raison des facteurs suivants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pénuries</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alimentaires intermittentes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une faible productivité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difficulté à s'adapter au changement climatique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a:t>
            </a:r>
            <a:r>
              <a:rPr lang="en-US"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dépendance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l'aide alimentaire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pandémie de COVID-19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guerre en Ukraine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pertes post-récolte.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8</a:t>
            </a:fld>
            <a:endParaRPr lang="en-GB" sz="1400" b="0" strike="noStrike" spc="-1" dirty="0">
              <a:latin typeface="Times New Roman"/>
            </a:endParaRPr>
          </a:p>
        </p:txBody>
      </p:sp>
    </p:spTree>
    <p:extLst>
      <p:ext uri="{BB962C8B-B14F-4D97-AF65-F5344CB8AC3E}">
        <p14:creationId xmlns:p14="http://schemas.microsoft.com/office/powerpoint/2010/main" val="371935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population mondiale devrait dépasser les 9,7 milliards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d'habitants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d'ici</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2050 et culminer à près de 11 milliards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d'ici</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2100.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plupart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croissance démographique se produira dans les pays à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faible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revenu</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70 % de la population africaine sera urbaine, avec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l’effet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d'étendre les chaînes de valeur alimentaires.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La production alimentaire devra augmenter de 60 % tout en s'adaptant au changement climatique.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80 % de </a:t>
            </a:r>
            <a:r>
              <a:rPr lang="en-US" sz="1800" dirty="0" err="1">
                <a:effectLst/>
                <a:latin typeface="Calibri" panose="020F0502020204030204" pitchFamily="34" charset="0"/>
                <a:ea typeface="Calibri" panose="020F0502020204030204" pitchFamily="34" charset="0"/>
                <a:cs typeface="Calibri" panose="020F0502020204030204" pitchFamily="34" charset="0"/>
              </a:rPr>
              <a:t>l’augmentation</a:t>
            </a:r>
            <a:r>
              <a:rPr lang="en-US" sz="1800" dirty="0">
                <a:effectLst/>
                <a:latin typeface="Calibri" panose="020F0502020204030204" pitchFamily="34" charset="0"/>
                <a:ea typeface="Calibri" panose="020F0502020204030204" pitchFamily="34" charset="0"/>
                <a:cs typeface="Calibri" panose="020F0502020204030204" pitchFamily="34" charset="0"/>
              </a:rPr>
              <a:t> de la production </a:t>
            </a:r>
            <a:r>
              <a:rPr lang="en-US" sz="1800" dirty="0" err="1">
                <a:effectLst/>
                <a:latin typeface="Calibri" panose="020F0502020204030204" pitchFamily="34" charset="0"/>
                <a:ea typeface="Calibri" panose="020F0502020204030204" pitchFamily="34" charset="0"/>
                <a:cs typeface="Calibri" panose="020F0502020204030204" pitchFamily="34" charset="0"/>
              </a:rPr>
              <a:t>nécessaire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devront</a:t>
            </a:r>
            <a:r>
              <a:rPr lang="en-US" sz="1800" dirty="0">
                <a:effectLst/>
                <a:latin typeface="Calibri" panose="020F0502020204030204" pitchFamily="34" charset="0"/>
                <a:ea typeface="Calibri" panose="020F0502020204030204" pitchFamily="34" charset="0"/>
                <a:cs typeface="Calibri" panose="020F0502020204030204" pitchFamily="34" charset="0"/>
              </a:rPr>
              <a:t> provenir de l'intensification.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9</a:t>
            </a:fld>
            <a:endParaRPr lang="en-GB" sz="1400" b="0" strike="noStrike" spc="-1" dirty="0">
              <a:latin typeface="Times New Roman"/>
            </a:endParaRPr>
          </a:p>
        </p:txBody>
      </p:sp>
    </p:spTree>
    <p:extLst>
      <p:ext uri="{BB962C8B-B14F-4D97-AF65-F5344CB8AC3E}">
        <p14:creationId xmlns:p14="http://schemas.microsoft.com/office/powerpoint/2010/main" val="15022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270377AB-E579-2C46-B3E1-951D33E16F00}"/>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7A11AE98-74B4-3940-9B4D-D4742E64BE5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04C557-2523-3044-A532-9700127C1E6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29400BE1-45C7-504D-8013-C64515A31DF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9DFCBFA5-DA22-FC4D-AFA9-D28B5BE1A96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5A19ACC1-CEA9-5944-B856-E362E41DA718}"/>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DA6D19F5-D2B7-CE4B-8258-2D5ADEB6C23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480A2140-3F4C-AB49-A73F-9CD5D255289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0BD67484-1D28-1A46-B3C6-9B6A3E114C4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2F9107F0-B398-D742-BD80-DF8726D3F6C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35AADAED-EA9D-304B-BE09-7C6CD7DD847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HLIS-picture-left">
    <p:spTree>
      <p:nvGrpSpPr>
        <p:cNvPr id="1" name=""/>
        <p:cNvGrpSpPr/>
        <p:nvPr/>
      </p:nvGrpSpPr>
      <p:grpSpPr>
        <a:xfrm>
          <a:off x="0" y="0"/>
          <a:ext cx="0" cy="0"/>
          <a:chOff x="0" y="0"/>
          <a:chExt cx="0" cy="0"/>
        </a:xfrm>
      </p:grpSpPr>
      <p:sp>
        <p:nvSpPr>
          <p:cNvPr id="4" name="PlaceHolder 1"/>
          <p:cNvSpPr>
            <a:spLocks noGrp="1"/>
          </p:cNvSpPr>
          <p:nvPr>
            <p:ph type="title"/>
          </p:nvPr>
        </p:nvSpPr>
        <p:spPr>
          <a:xfrm>
            <a:off x="5287616" y="598680"/>
            <a:ext cx="6065703" cy="1091880"/>
          </a:xfrm>
          <a:prstGeom prst="rect">
            <a:avLst/>
          </a:prstGeom>
        </p:spPr>
        <p:txBody>
          <a:bodyPr lIns="0" tIns="0" rIns="0" bIns="0" anchor="ctr">
            <a:noAutofit/>
          </a:bodyPr>
          <a:lstStyle>
            <a:lvl1pPr>
              <a:defRPr sz="4400">
                <a:solidFill>
                  <a:schemeClr val="tx2"/>
                </a:solidFill>
                <a:latin typeface="Calibri" panose="020F0502020204030204" pitchFamily="34" charset="0"/>
                <a:cs typeface="Calibri" panose="020F0502020204030204" pitchFamily="34" charset="0"/>
              </a:defRPr>
            </a:lvl1pPr>
          </a:lstStyle>
          <a:p>
            <a:endParaRPr lang="en-US" sz="1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5287615" y="6311520"/>
            <a:ext cx="6065703"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7" name="Picture Placeholder 2">
            <a:extLst>
              <a:ext uri="{FF2B5EF4-FFF2-40B4-BE49-F238E27FC236}">
                <a16:creationId xmlns:a16="http://schemas.microsoft.com/office/drawing/2014/main" id="{8A90C8CC-430E-5940-A173-3BAF3EF77379}"/>
              </a:ext>
            </a:extLst>
          </p:cNvPr>
          <p:cNvSpPr>
            <a:spLocks noGrp="1"/>
          </p:cNvSpPr>
          <p:nvPr>
            <p:ph type="pic" idx="1"/>
          </p:nvPr>
        </p:nvSpPr>
        <p:spPr>
          <a:xfrm>
            <a:off x="0" y="0"/>
            <a:ext cx="508883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laceHolder 2">
            <a:extLst>
              <a:ext uri="{FF2B5EF4-FFF2-40B4-BE49-F238E27FC236}">
                <a16:creationId xmlns:a16="http://schemas.microsoft.com/office/drawing/2014/main" id="{9A109F04-50CC-C04C-8104-161F09277C47}"/>
              </a:ext>
            </a:extLst>
          </p:cNvPr>
          <p:cNvSpPr>
            <a:spLocks noGrp="1"/>
          </p:cNvSpPr>
          <p:nvPr>
            <p:ph type="body" idx="11"/>
          </p:nvPr>
        </p:nvSpPr>
        <p:spPr>
          <a:xfrm>
            <a:off x="5287614" y="1825560"/>
            <a:ext cx="6065705" cy="4350960"/>
          </a:xfrm>
          <a:prstGeom prst="rect">
            <a:avLst/>
          </a:prstGeom>
        </p:spPr>
        <p:txBody>
          <a:bodyPr lIns="0" tIns="0" rIns="0" bIns="0">
            <a:normAutofit/>
          </a:bodyPr>
          <a:lstStyle/>
          <a:p>
            <a:endParaRPr lang="en-US" sz="2800" b="0" strike="noStrike" spc="-1">
              <a:solidFill>
                <a:srgbClr val="333333"/>
              </a:solidFill>
              <a:latin typeface="Calibri"/>
            </a:endParaRPr>
          </a:p>
        </p:txBody>
      </p:sp>
    </p:spTree>
    <p:extLst>
      <p:ext uri="{BB962C8B-B14F-4D97-AF65-F5344CB8AC3E}">
        <p14:creationId xmlns:p14="http://schemas.microsoft.com/office/powerpoint/2010/main" val="202485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C4B5FA-671E-B54D-8763-38F19FDCE1A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0D25F85C-6182-D64A-9516-EE05FAB40B4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E40265-7D8D-D149-8986-B3203E451EA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E03E8C-4D5F-DE4E-9C85-9DB92E77375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F060CA31-1A85-6541-9D79-E13BC971F61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02A8407-5D54-9A47-8639-2BDD0F29E23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37C71BF4-A6DA-3745-986B-CC35D786D491}"/>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CE7D8244-0925-2C47-86FE-F4389F78277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EE1CCD4-212F-504C-BC32-928FB5C8FE9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442B28A0-2AC6-1541-84A9-FE360311229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43CA1A96-8C5C-B840-8923-8AAF3159C8E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dirty="0">
              <a:solidFill>
                <a:srgbClr val="333333"/>
              </a:solidFill>
              <a:latin typeface="Calibri"/>
            </a:endParaRPr>
          </a:p>
        </p:txBody>
      </p:sp>
      <p:sp>
        <p:nvSpPr>
          <p:cNvPr id="9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9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A92F7073-F2CF-5D44-9979-D0F401861DD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EF9EB93-E563-5046-81B2-4CE4AB11ED91}"/>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3885068-03D7-C84B-ABDA-85CF9E84D82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C6993DEB-F5E5-274E-B132-4FF1433FC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C11002F4-D305-E442-BB00-492608CC3E8B}"/>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2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76F541B-917B-7343-BEC9-40A36EE52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BBC3061-2837-1B4F-B2D9-3F0FD797A4C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9713145B-18D6-AF4D-9FA6-037185DE12A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A99B016F-5931-894B-8001-09AAD1A3399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8F44A740-0A70-DC4D-858A-E0D31A0C575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C6E985-5287-D14C-A4AD-7ED5ED47F36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AE67A3-A6F1-9546-9C6A-CC210D5C85A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8"/>
          <p:cNvPicPr/>
          <p:nvPr/>
        </p:nvPicPr>
        <p:blipFill>
          <a:blip r:embed="rId15"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5" name="PlaceHolder 1"/>
          <p:cNvSpPr>
            <a:spLocks noGrp="1"/>
          </p:cNvSpPr>
          <p:nvPr>
            <p:ph type="title"/>
          </p:nvPr>
        </p:nvSpPr>
        <p:spPr>
          <a:xfrm>
            <a:off x="609480" y="551793"/>
            <a:ext cx="10972440" cy="1047327"/>
          </a:xfrm>
          <a:prstGeom prst="rect">
            <a:avLst/>
          </a:prstGeom>
        </p:spPr>
        <p:txBody>
          <a:bodyPr anchor="b">
            <a:noAutofit/>
          </a:bodyPr>
          <a:lstStyle/>
          <a:p>
            <a:pPr algn="ctr">
              <a:lnSpc>
                <a:spcPct val="90000"/>
              </a:lnSpc>
            </a:pPr>
            <a:r>
              <a:rPr lang="en-US" sz="6000" b="0" strike="noStrike" spc="-1" dirty="0">
                <a:solidFill>
                  <a:srgbClr val="2F4F70"/>
                </a:solidFill>
                <a:latin typeface="Calibri Light"/>
              </a:rPr>
              <a:t>Cliquez pour modifier le style du titre principal</a:t>
            </a:r>
            <a:endParaRPr lang="en-US" sz="6000" b="0" strike="noStrike" spc="-1" dirty="0">
              <a:solidFill>
                <a:srgbClr val="333333"/>
              </a:solidFill>
              <a:latin typeface="Calibri"/>
            </a:endParaRPr>
          </a:p>
        </p:txBody>
      </p:sp>
      <p:sp>
        <p:nvSpPr>
          <p:cNvPr id="2" name="PlaceHolder 2"/>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dirty="0">
                <a:solidFill>
                  <a:srgbClr val="333333"/>
                </a:solidFill>
                <a:latin typeface="Calibri"/>
              </a:rPr>
              <a:t>Cliquez sur pour modifier le format du texte descriptif</a:t>
            </a:r>
          </a:p>
          <a:p>
            <a:pPr marL="864000" lvl="1" indent="-324000">
              <a:spcBef>
                <a:spcPts val="1134"/>
              </a:spcBef>
              <a:buClr>
                <a:srgbClr val="000000"/>
              </a:buClr>
              <a:buSzPct val="75000"/>
              <a:buFont typeface="Symbol" charset="2"/>
              <a:buChar char=""/>
            </a:pPr>
            <a:r>
              <a:rPr lang="en-US" sz="2000" b="0" strike="noStrike" spc="-1" dirty="0">
                <a:solidFill>
                  <a:srgbClr val="333333"/>
                </a:solidFill>
                <a:latin typeface="Calibri"/>
              </a:rPr>
              <a:t>Deuxième niveau de l'ébauche</a:t>
            </a:r>
          </a:p>
          <a:p>
            <a:pPr marL="1296000" lvl="2" indent="-288000">
              <a:spcBef>
                <a:spcPts val="850"/>
              </a:spcBef>
              <a:buClr>
                <a:srgbClr val="000000"/>
              </a:buClr>
              <a:buSzPct val="45000"/>
              <a:buFont typeface="Wingdings" charset="2"/>
              <a:buChar char=""/>
            </a:pPr>
            <a:r>
              <a:rPr lang="en-US" sz="1800" b="0" strike="noStrike" spc="-1" dirty="0">
                <a:solidFill>
                  <a:srgbClr val="333333"/>
                </a:solidFill>
                <a:latin typeface="Calibri"/>
              </a:rPr>
              <a:t>Troisième niveau de schéma</a:t>
            </a:r>
          </a:p>
          <a:p>
            <a:pPr marL="1728000" lvl="3" indent="-216000">
              <a:spcBef>
                <a:spcPts val="567"/>
              </a:spcBef>
              <a:buClr>
                <a:srgbClr val="000000"/>
              </a:buClr>
              <a:buSzPct val="75000"/>
              <a:buFont typeface="Symbol" charset="2"/>
              <a:buChar char=""/>
            </a:pPr>
            <a:r>
              <a:rPr lang="en-US" sz="1800" b="0" strike="noStrike" spc="-1" dirty="0">
                <a:solidFill>
                  <a:srgbClr val="333333"/>
                </a:solidFill>
                <a:latin typeface="Calibri"/>
              </a:rPr>
              <a:t>Quatrième niveau de schéma</a:t>
            </a:r>
          </a:p>
          <a:p>
            <a:pPr marL="2160000" lvl="4" indent="-216000">
              <a:spcBef>
                <a:spcPts val="283"/>
              </a:spcBef>
              <a:buClr>
                <a:srgbClr val="000000"/>
              </a:buClr>
              <a:buSzPct val="45000"/>
              <a:buFont typeface="Wingdings" charset="2"/>
              <a:buChar char=""/>
            </a:pPr>
            <a:r>
              <a:rPr lang="en-US" sz="2000" b="0" strike="noStrike" spc="-1" dirty="0">
                <a:solidFill>
                  <a:srgbClr val="333333"/>
                </a:solidFill>
                <a:latin typeface="Calibri"/>
              </a:rPr>
              <a:t>Cinquième niveau de schéma</a:t>
            </a:r>
          </a:p>
          <a:p>
            <a:pPr marL="2592000" lvl="5" indent="-216000">
              <a:spcBef>
                <a:spcPts val="283"/>
              </a:spcBef>
              <a:buClr>
                <a:srgbClr val="000000"/>
              </a:buClr>
              <a:buSzPct val="45000"/>
              <a:buFont typeface="Wingdings" charset="2"/>
              <a:buChar char=""/>
            </a:pPr>
            <a:r>
              <a:rPr lang="en-US" sz="2000" b="0" strike="noStrike" spc="-1" dirty="0">
                <a:solidFill>
                  <a:srgbClr val="333333"/>
                </a:solidFill>
                <a:latin typeface="Calibri"/>
              </a:rPr>
              <a:t>Sixième schéma Niveau</a:t>
            </a:r>
          </a:p>
          <a:p>
            <a:pPr marL="3024000" lvl="6" indent="-216000">
              <a:spcBef>
                <a:spcPts val="283"/>
              </a:spcBef>
              <a:buClr>
                <a:srgbClr val="000000"/>
              </a:buClr>
              <a:buSzPct val="45000"/>
              <a:buFont typeface="Wingdings" charset="2"/>
              <a:buChar char=""/>
            </a:pPr>
            <a:r>
              <a:rPr lang="en-US" sz="2000" b="0" strike="noStrike" spc="-1" dirty="0">
                <a:solidFill>
                  <a:srgbClr val="333333"/>
                </a:solidFill>
                <a:latin typeface="Calibri"/>
              </a:rPr>
              <a:t>Septième niveau de l'esquisse</a:t>
            </a:r>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8"/>
          <p:cNvPicPr/>
          <p:nvPr/>
        </p:nvPicPr>
        <p:blipFill>
          <a:blip r:embed="rId1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41" name="PlaceHolder 1"/>
          <p:cNvSpPr>
            <a:spLocks noGrp="1"/>
          </p:cNvSpPr>
          <p:nvPr>
            <p:ph type="title"/>
          </p:nvPr>
        </p:nvSpPr>
        <p:spPr>
          <a:xfrm>
            <a:off x="838080" y="598680"/>
            <a:ext cx="10515240" cy="1091880"/>
          </a:xfrm>
          <a:prstGeom prst="rect">
            <a:avLst/>
          </a:prstGeom>
        </p:spPr>
        <p:txBody>
          <a:bodyPr anchor="ctr">
            <a:noAutofit/>
          </a:bodyPr>
          <a:lstStyle/>
          <a:p>
            <a:pPr>
              <a:lnSpc>
                <a:spcPct val="90000"/>
              </a:lnSpc>
            </a:pPr>
            <a:r>
              <a:rPr lang="en-US" sz="4400" b="0" strike="noStrike" spc="-1">
                <a:solidFill>
                  <a:srgbClr val="2F4F70"/>
                </a:solidFill>
                <a:latin typeface="Calibri Light"/>
              </a:rPr>
              <a:t>Cliquez pour modifier le style du titre principal</a:t>
            </a:r>
            <a:endParaRPr lang="en-US" sz="4400" b="0" strike="noStrike" spc="-1">
              <a:solidFill>
                <a:srgbClr val="333333"/>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E58856"/>
              </a:buClr>
              <a:buFont typeface="Arial"/>
              <a:buChar char="•"/>
            </a:pPr>
            <a:r>
              <a:rPr lang="en-US" sz="2800" b="0" strike="noStrike" spc="-1">
                <a:solidFill>
                  <a:srgbClr val="333333"/>
                </a:solidFill>
                <a:latin typeface="Calibri"/>
              </a:rPr>
              <a:t>Cliquez pour modifier les styles de texte du Master</a:t>
            </a:r>
          </a:p>
          <a:p>
            <a:pPr marL="685800" lvl="1" indent="-228240">
              <a:lnSpc>
                <a:spcPct val="90000"/>
              </a:lnSpc>
              <a:spcBef>
                <a:spcPts val="499"/>
              </a:spcBef>
              <a:buClr>
                <a:srgbClr val="E58856"/>
              </a:buClr>
              <a:buFont typeface="Arial"/>
              <a:buChar char="•"/>
            </a:pPr>
            <a:r>
              <a:rPr lang="en-US" sz="2400" b="0" strike="noStrike" spc="-1">
                <a:solidFill>
                  <a:srgbClr val="333333"/>
                </a:solidFill>
                <a:latin typeface="Calibri"/>
              </a:rPr>
              <a:t>Deuxième niveau</a:t>
            </a:r>
          </a:p>
          <a:p>
            <a:pPr marL="1143000" lvl="2" indent="-228240">
              <a:lnSpc>
                <a:spcPct val="90000"/>
              </a:lnSpc>
              <a:spcBef>
                <a:spcPts val="499"/>
              </a:spcBef>
              <a:buClr>
                <a:srgbClr val="E58856"/>
              </a:buClr>
              <a:buFont typeface="Arial"/>
              <a:buChar char="•"/>
            </a:pPr>
            <a:r>
              <a:rPr lang="en-US" sz="2000" b="0" strike="noStrike" spc="-1">
                <a:solidFill>
                  <a:srgbClr val="333333"/>
                </a:solidFill>
                <a:latin typeface="Calibri"/>
              </a:rPr>
              <a:t>Troisième niveau</a:t>
            </a:r>
          </a:p>
          <a:p>
            <a:pPr marL="1600200" lvl="3" indent="-228240">
              <a:lnSpc>
                <a:spcPct val="90000"/>
              </a:lnSpc>
              <a:spcBef>
                <a:spcPts val="499"/>
              </a:spcBef>
              <a:buClr>
                <a:srgbClr val="E58856"/>
              </a:buClr>
              <a:buFont typeface="Arial"/>
              <a:buChar char="•"/>
            </a:pPr>
            <a:r>
              <a:rPr lang="en-US" sz="1800" b="0" strike="noStrike" spc="-1">
                <a:solidFill>
                  <a:srgbClr val="333333"/>
                </a:solidFill>
                <a:latin typeface="Calibri"/>
              </a:rPr>
              <a:t>Quatrième niveau</a:t>
            </a:r>
          </a:p>
          <a:p>
            <a:pPr marL="2057400" lvl="4" indent="-228240">
              <a:lnSpc>
                <a:spcPct val="90000"/>
              </a:lnSpc>
              <a:spcBef>
                <a:spcPts val="499"/>
              </a:spcBef>
              <a:buClr>
                <a:srgbClr val="E58856"/>
              </a:buClr>
              <a:buFont typeface="Arial"/>
              <a:buChar char="•"/>
            </a:pPr>
            <a:r>
              <a:rPr lang="en-US" sz="1800" b="0" strike="noStrike" spc="-1">
                <a:solidFill>
                  <a:srgbClr val="333333"/>
                </a:solidFill>
                <a:latin typeface="Calibri"/>
              </a:rPr>
              <a:t>Cinquième niveau</a:t>
            </a:r>
          </a:p>
        </p:txBody>
      </p:sp>
      <p:sp>
        <p:nvSpPr>
          <p:cNvPr id="43" name="PlaceHolder 3"/>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200" b="0" strike="noStrike" spc="-1" dirty="0">
                <a:solidFill>
                  <a:srgbClr val="E58856"/>
                </a:solidFill>
                <a:latin typeface="Calibri"/>
              </a:rPr>
              <a:t>www.aphlis.net</a:t>
            </a:r>
            <a:endParaRPr lang="en-GB" sz="12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8"/>
          <p:cNvPicPr/>
          <p:nvPr/>
        </p:nvPicPr>
        <p:blipFill>
          <a:blip r:embed="rId1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81" name="PlaceHolder 1"/>
          <p:cNvSpPr>
            <a:spLocks noGrp="1"/>
          </p:cNvSpPr>
          <p:nvPr>
            <p:ph type="title"/>
          </p:nvPr>
        </p:nvSpPr>
        <p:spPr>
          <a:xfrm>
            <a:off x="6963480" y="457200"/>
            <a:ext cx="3931920" cy="1599840"/>
          </a:xfrm>
          <a:prstGeom prst="rect">
            <a:avLst/>
          </a:prstGeom>
        </p:spPr>
        <p:txBody>
          <a:bodyPr anchor="b">
            <a:noAutofit/>
          </a:bodyPr>
          <a:lstStyle/>
          <a:p>
            <a:pPr>
              <a:lnSpc>
                <a:spcPct val="90000"/>
              </a:lnSpc>
            </a:pPr>
            <a:r>
              <a:rPr lang="en-US" sz="3200" b="0" strike="noStrike" spc="-1">
                <a:solidFill>
                  <a:srgbClr val="2F4F70"/>
                </a:solidFill>
                <a:latin typeface="Calibri Light"/>
              </a:rPr>
              <a:t>Cliquez pour modifier le style du titre principal</a:t>
            </a:r>
            <a:endParaRPr lang="en-US" sz="3200" b="0" strike="noStrike" spc="-1">
              <a:solidFill>
                <a:srgbClr val="333333"/>
              </a:solidFill>
              <a:latin typeface="Calibri"/>
            </a:endParaRPr>
          </a:p>
        </p:txBody>
      </p:sp>
      <p:sp>
        <p:nvSpPr>
          <p:cNvPr id="82" name="PlaceHolder 2"/>
          <p:cNvSpPr>
            <a:spLocks noGrp="1"/>
          </p:cNvSpPr>
          <p:nvPr>
            <p:ph type="body"/>
          </p:nvPr>
        </p:nvSpPr>
        <p:spPr>
          <a:xfrm>
            <a:off x="0" y="0"/>
            <a:ext cx="6505920" cy="6857640"/>
          </a:xfrm>
          <a:prstGeom prst="rect">
            <a:avLst/>
          </a:prstGeom>
        </p:spPr>
        <p:txBody>
          <a:bodyPr lIns="90000" tIns="45000" rIns="90000" bIns="45000">
            <a:noAutofit/>
          </a:bodyPr>
          <a:lstStyle/>
          <a:p>
            <a:pPr marL="432000" indent="-324000" algn="ctr">
              <a:spcBef>
                <a:spcPts val="1417"/>
              </a:spcBef>
              <a:buClr>
                <a:srgbClr val="000000"/>
              </a:buClr>
              <a:buSzPct val="45000"/>
              <a:buFont typeface="Wingdings" charset="2"/>
              <a:buChar char=""/>
            </a:pPr>
            <a:r>
              <a:rPr lang="en-US" sz="3200" b="0" strike="noStrike" spc="-1">
                <a:solidFill>
                  <a:srgbClr val="333333"/>
                </a:solidFill>
                <a:latin typeface="Calibri"/>
              </a:rPr>
              <a:t>Cliquez sur pour modifier le format du texte descriptif</a:t>
            </a:r>
          </a:p>
          <a:p>
            <a:pPr marL="864000" lvl="1" indent="-324000" algn="ctr">
              <a:spcBef>
                <a:spcPts val="1134"/>
              </a:spcBef>
              <a:buClr>
                <a:srgbClr val="000000"/>
              </a:buClr>
              <a:buSzPct val="75000"/>
              <a:buFont typeface="Symbol" charset="2"/>
              <a:buChar char=""/>
            </a:pPr>
            <a:r>
              <a:rPr lang="en-US" sz="3200" b="0" strike="noStrike" spc="-1">
                <a:solidFill>
                  <a:srgbClr val="333333"/>
                </a:solidFill>
                <a:latin typeface="Calibri"/>
              </a:rPr>
              <a:t>Deuxième niveau de l'ébauche</a:t>
            </a:r>
          </a:p>
          <a:p>
            <a:pPr marL="1296000" lvl="2" indent="-288000" algn="ctr">
              <a:spcBef>
                <a:spcPts val="850"/>
              </a:spcBef>
              <a:buClr>
                <a:srgbClr val="000000"/>
              </a:buClr>
              <a:buSzPct val="45000"/>
              <a:buFont typeface="Wingdings" charset="2"/>
              <a:buChar char=""/>
            </a:pPr>
            <a:r>
              <a:rPr lang="en-US" sz="3200" b="0" strike="noStrike" spc="-1">
                <a:solidFill>
                  <a:srgbClr val="333333"/>
                </a:solidFill>
                <a:latin typeface="Calibri"/>
              </a:rPr>
              <a:t>Troisième niveau de schéma</a:t>
            </a:r>
          </a:p>
          <a:p>
            <a:pPr marL="1728000" lvl="3" indent="-216000" algn="ctr">
              <a:spcBef>
                <a:spcPts val="567"/>
              </a:spcBef>
              <a:buClr>
                <a:srgbClr val="000000"/>
              </a:buClr>
              <a:buSzPct val="75000"/>
              <a:buFont typeface="Symbol" charset="2"/>
              <a:buChar char=""/>
            </a:pPr>
            <a:r>
              <a:rPr lang="en-US" sz="3200" b="0" strike="noStrike" spc="-1">
                <a:solidFill>
                  <a:srgbClr val="333333"/>
                </a:solidFill>
                <a:latin typeface="Calibri"/>
              </a:rPr>
              <a:t>Quatrième niveau de schéma</a:t>
            </a:r>
          </a:p>
          <a:p>
            <a:pPr marL="2160000" lvl="4" indent="-216000" algn="ctr">
              <a:spcBef>
                <a:spcPts val="283"/>
              </a:spcBef>
              <a:buClr>
                <a:srgbClr val="000000"/>
              </a:buClr>
              <a:buSzPct val="45000"/>
              <a:buFont typeface="Wingdings" charset="2"/>
              <a:buChar char=""/>
            </a:pPr>
            <a:r>
              <a:rPr lang="en-US" sz="3200" b="0" strike="noStrike" spc="-1">
                <a:solidFill>
                  <a:srgbClr val="333333"/>
                </a:solidFill>
                <a:latin typeface="Calibri"/>
              </a:rPr>
              <a:t>Cinquième niveau de schéma</a:t>
            </a:r>
          </a:p>
          <a:p>
            <a:pPr marL="2592000" lvl="5" indent="-216000" algn="ctr">
              <a:spcBef>
                <a:spcPts val="283"/>
              </a:spcBef>
              <a:buClr>
                <a:srgbClr val="000000"/>
              </a:buClr>
              <a:buSzPct val="45000"/>
              <a:buFont typeface="Wingdings" charset="2"/>
              <a:buChar char=""/>
            </a:pPr>
            <a:r>
              <a:rPr lang="en-US" sz="3200" b="0" strike="noStrike" spc="-1">
                <a:solidFill>
                  <a:srgbClr val="333333"/>
                </a:solidFill>
                <a:latin typeface="Calibri"/>
              </a:rPr>
              <a:t>Sixième schéma Niveau</a:t>
            </a:r>
          </a:p>
          <a:p>
            <a:pPr marL="3024000" lvl="6" indent="-216000" algn="ctr">
              <a:spcBef>
                <a:spcPts val="283"/>
              </a:spcBef>
              <a:buClr>
                <a:srgbClr val="000000"/>
              </a:buClr>
              <a:buSzPct val="45000"/>
              <a:buFont typeface="Wingdings" charset="2"/>
              <a:buChar char=""/>
            </a:pPr>
            <a:r>
              <a:rPr lang="en-US" sz="3200" b="0" strike="noStrike" spc="-1">
                <a:solidFill>
                  <a:srgbClr val="333333"/>
                </a:solidFill>
                <a:latin typeface="Calibri"/>
              </a:rPr>
              <a:t>Septième niveau de l'esquisse</a:t>
            </a:r>
          </a:p>
        </p:txBody>
      </p:sp>
      <p:sp>
        <p:nvSpPr>
          <p:cNvPr id="83" name="PlaceHolder 3"/>
          <p:cNvSpPr>
            <a:spLocks noGrp="1"/>
          </p:cNvSpPr>
          <p:nvPr>
            <p:ph type="body"/>
          </p:nvPr>
        </p:nvSpPr>
        <p:spPr>
          <a:xfrm>
            <a:off x="6963480" y="2057400"/>
            <a:ext cx="3931920" cy="3811320"/>
          </a:xfrm>
          <a:prstGeom prst="rect">
            <a:avLst/>
          </a:prstGeom>
        </p:spPr>
        <p:txBody>
          <a:bodyPr>
            <a:normAutofit/>
          </a:bodyPr>
          <a:lstStyle/>
          <a:p>
            <a:pPr>
              <a:lnSpc>
                <a:spcPct val="90000"/>
              </a:lnSpc>
              <a:spcBef>
                <a:spcPts val="1001"/>
              </a:spcBef>
            </a:pPr>
            <a:r>
              <a:rPr lang="en-US" sz="2400" b="0" strike="noStrike" spc="-1">
                <a:solidFill>
                  <a:srgbClr val="333333"/>
                </a:solidFill>
                <a:latin typeface="Calibri"/>
              </a:rPr>
              <a:t>Cliquez pour modifier les styles de texte du Master</a:t>
            </a:r>
          </a:p>
        </p:txBody>
      </p:sp>
      <p:sp>
        <p:nvSpPr>
          <p:cNvPr id="84" name="PlaceHolder 4"/>
          <p:cNvSpPr>
            <a:spLocks noGrp="1"/>
          </p:cNvSpPr>
          <p:nvPr>
            <p:ph type="ftr"/>
          </p:nvPr>
        </p:nvSpPr>
        <p:spPr>
          <a:xfrm>
            <a:off x="6963480" y="6323400"/>
            <a:ext cx="3931920" cy="397800"/>
          </a:xfrm>
          <a:prstGeom prst="rect">
            <a:avLst/>
          </a:prstGeom>
        </p:spPr>
        <p:txBody>
          <a:bodyPr anchor="ctr">
            <a:noAutofit/>
          </a:bodyPr>
          <a:lstStyle/>
          <a:p>
            <a:pPr algn="ctr">
              <a:lnSpc>
                <a:spcPct val="100000"/>
              </a:lnSpc>
            </a:pPr>
            <a:r>
              <a:rPr lang="en-GB" sz="1200" b="0" strike="noStrike" spc="-1" dirty="0">
                <a:solidFill>
                  <a:srgbClr val="E58856"/>
                </a:solidFill>
                <a:latin typeface="Calibri"/>
              </a:rPr>
              <a:t>www.aphlis.net</a:t>
            </a:r>
            <a:endParaRPr lang="en-GB" sz="12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1.em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6.em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8_0.xml"/><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hyperlink" Target="http://www.aphlis.net/"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F7_8A12B71F.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www.flickr.com/photos/paulkagame/52523289790/in/album-72177720303958507/" TargetMode="External"/><Relationship Id="rId5" Type="http://schemas.openxmlformats.org/officeDocument/2006/relationships/image" Target="../media/image34.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mailto:mvumibm@agric.uz.ac.zw" TargetMode="External"/><Relationship Id="rId3" Type="http://schemas.openxmlformats.org/officeDocument/2006/relationships/image" Target="../media/image2.png"/><Relationship Id="rId7" Type="http://schemas.openxmlformats.org/officeDocument/2006/relationships/hyperlink" Target="mailto:mvumibm@hotmail.com"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hyperlink" Target="mailto:g.e.onumah@greenwich.ac.uk" TargetMode="External"/><Relationship Id="rId5" Type="http://schemas.openxmlformats.org/officeDocument/2006/relationships/hyperlink" Target="mailto:cephas.taruvinga@aphlis.net" TargetMode="External"/><Relationship Id="rId4" Type="http://schemas.openxmlformats.org/officeDocument/2006/relationships/hyperlink" Target="mailto:info@aphlis.net" TargetMode="External"/><Relationship Id="rId9" Type="http://schemas.openxmlformats.org/officeDocument/2006/relationships/hyperlink" Target="mailto:t.e.stathers@greenwich.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hyperlink" Target="https://www.aphlis.net/en/data/tables/overview/NG/maize/2020?metric=pr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E343F663-3BB7-FF46-ADBB-C0A6FDCB83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7" name="TextShape 1"/>
          <p:cNvSpPr txBox="1"/>
          <p:nvPr/>
        </p:nvSpPr>
        <p:spPr>
          <a:xfrm>
            <a:off x="1523880" y="1122480"/>
            <a:ext cx="9143640" cy="2387160"/>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Introduction à APHLIS</a:t>
            </a:r>
            <a:endParaRPr lang="en-US" sz="6000" b="0" strike="noStrike" spc="-1" dirty="0">
              <a:solidFill>
                <a:srgbClr val="333333"/>
              </a:solidFill>
              <a:latin typeface="Calibri"/>
            </a:endParaRPr>
          </a:p>
        </p:txBody>
      </p:sp>
      <p:sp>
        <p:nvSpPr>
          <p:cNvPr id="128" name="TextShape 2"/>
          <p:cNvSpPr txBox="1"/>
          <p:nvPr/>
        </p:nvSpPr>
        <p:spPr>
          <a:xfrm>
            <a:off x="1523880" y="3602160"/>
            <a:ext cx="9143640" cy="1655280"/>
          </a:xfrm>
          <a:prstGeom prst="rect">
            <a:avLst/>
          </a:prstGeom>
          <a:noFill/>
          <a:ln>
            <a:noFill/>
          </a:ln>
        </p:spPr>
        <p:txBody>
          <a:bodyPr>
            <a:noAutofit/>
          </a:bodyPr>
          <a:lstStyle/>
          <a:p>
            <a:pPr algn="ctr">
              <a:lnSpc>
                <a:spcPct val="90000"/>
              </a:lnSpc>
              <a:spcBef>
                <a:spcPts val="1001"/>
              </a:spcBef>
            </a:pPr>
            <a:r>
              <a:rPr lang="en-GB" sz="2400" b="0" strike="noStrike" spc="-1" dirty="0">
                <a:solidFill>
                  <a:schemeClr val="bg1"/>
                </a:solidFill>
                <a:latin typeface="Calibri"/>
              </a:rPr>
              <a:t>Le système </a:t>
            </a:r>
            <a:r>
              <a:rPr lang="en-GB" sz="2400" b="0" strike="noStrike" spc="-1" dirty="0" err="1">
                <a:solidFill>
                  <a:schemeClr val="bg1"/>
                </a:solidFill>
                <a:latin typeface="Calibri"/>
              </a:rPr>
              <a:t>d'information</a:t>
            </a:r>
            <a:r>
              <a:rPr lang="en-GB" sz="2400" b="0" strike="noStrike" spc="-1" dirty="0">
                <a:solidFill>
                  <a:schemeClr val="bg1"/>
                </a:solidFill>
                <a:latin typeface="Calibri"/>
              </a:rPr>
              <a:t> </a:t>
            </a:r>
            <a:r>
              <a:rPr lang="en-GB" sz="2400" b="0" strike="noStrike" spc="-1" dirty="0" err="1">
                <a:solidFill>
                  <a:schemeClr val="bg1"/>
                </a:solidFill>
                <a:latin typeface="Calibri"/>
              </a:rPr>
              <a:t>Africain</a:t>
            </a:r>
            <a:r>
              <a:rPr lang="en-GB" sz="2400" b="0" strike="noStrike" spc="-1" dirty="0">
                <a:solidFill>
                  <a:schemeClr val="bg1"/>
                </a:solidFill>
                <a:latin typeface="Calibri"/>
              </a:rPr>
              <a:t> sur les </a:t>
            </a:r>
            <a:r>
              <a:rPr lang="en-GB" sz="2400" b="0" strike="noStrike" spc="-1" dirty="0" err="1">
                <a:solidFill>
                  <a:schemeClr val="bg1"/>
                </a:solidFill>
                <a:latin typeface="Calibri"/>
              </a:rPr>
              <a:t>pertes</a:t>
            </a:r>
            <a:r>
              <a:rPr lang="en-GB" sz="2400" b="0" strike="noStrike" spc="-1" dirty="0">
                <a:solidFill>
                  <a:schemeClr val="bg1"/>
                </a:solidFill>
                <a:latin typeface="Calibri"/>
              </a:rPr>
              <a:t> post-</a:t>
            </a:r>
            <a:r>
              <a:rPr lang="en-GB" sz="2400" b="0" strike="noStrike" spc="-1" dirty="0" err="1">
                <a:solidFill>
                  <a:schemeClr val="bg1"/>
                </a:solidFill>
                <a:latin typeface="Calibri"/>
              </a:rPr>
              <a:t>récolte</a:t>
            </a:r>
            <a:endParaRPr lang="en-GB" sz="2400" b="0" strike="noStrike" spc="-1" dirty="0">
              <a:solidFill>
                <a:schemeClr val="bg1"/>
              </a:solidFill>
              <a:latin typeface="Arial"/>
            </a:endParaRP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4" name="TextBox 3">
            <a:extLst>
              <a:ext uri="{FF2B5EF4-FFF2-40B4-BE49-F238E27FC236}">
                <a16:creationId xmlns:a16="http://schemas.microsoft.com/office/drawing/2014/main" id="{277EB2C0-85A7-BEEC-9DF5-AE309F42CFF5}"/>
              </a:ext>
            </a:extLst>
          </p:cNvPr>
          <p:cNvSpPr txBox="1"/>
          <p:nvPr/>
        </p:nvSpPr>
        <p:spPr>
          <a:xfrm>
            <a:off x="10667520" y="6356520"/>
            <a:ext cx="1163052" cy="369332"/>
          </a:xfrm>
          <a:prstGeom prst="rect">
            <a:avLst/>
          </a:prstGeom>
          <a:noFill/>
        </p:spPr>
        <p:txBody>
          <a:bodyPr wrap="square">
            <a:spAutoFit/>
          </a:bodyPr>
          <a:lstStyle/>
          <a:p>
            <a:r>
              <a:rPr lang="en-US" dirty="0" err="1">
                <a:solidFill>
                  <a:schemeClr val="accent1">
                    <a:lumMod val="50000"/>
                  </a:schemeClr>
                </a:solidFill>
                <a:latin typeface="Calibri" panose="020F0502020204030204" pitchFamily="34" charset="0"/>
                <a:cs typeface="Calibri" panose="020F0502020204030204" pitchFamily="34" charset="0"/>
              </a:rPr>
              <a:t>Juin</a:t>
            </a:r>
            <a:r>
              <a:rPr lang="en-US" dirty="0">
                <a:solidFill>
                  <a:schemeClr val="accent1">
                    <a:lumMod val="50000"/>
                  </a:schemeClr>
                </a:solidFill>
                <a:latin typeface="Calibri" panose="020F0502020204030204" pitchFamily="34" charset="0"/>
                <a:cs typeface="Calibri" panose="020F0502020204030204" pitchFamily="34" charset="0"/>
              </a:rPr>
              <a:t> 2023</a:t>
            </a:r>
          </a:p>
        </p:txBody>
      </p:sp>
    </p:spTree>
    <p:extLst>
      <p:ext uri="{BB962C8B-B14F-4D97-AF65-F5344CB8AC3E}">
        <p14:creationId xmlns:p14="http://schemas.microsoft.com/office/powerpoint/2010/main" val="428091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947813A7-04D2-9048-AC86-2D5FBA866BCB}"/>
              </a:ext>
            </a:extLst>
          </p:cNvPr>
          <p:cNvSpPr txBox="1"/>
          <p:nvPr/>
        </p:nvSpPr>
        <p:spPr>
          <a:xfrm>
            <a:off x="281461" y="240711"/>
            <a:ext cx="7239479" cy="1091880"/>
          </a:xfrm>
          <a:prstGeom prst="rect">
            <a:avLst/>
          </a:prstGeom>
          <a:noFill/>
          <a:ln>
            <a:noFill/>
          </a:ln>
        </p:spPr>
        <p:txBody>
          <a:bodyPr anchor="ctr">
            <a:noAutofit/>
          </a:bodyPr>
          <a:lstStyle/>
          <a:p>
            <a:pPr>
              <a:lnSpc>
                <a:spcPct val="90000"/>
              </a:lnSpc>
            </a:pPr>
            <a:r>
              <a:rPr lang="en-US" sz="4200" b="0" strike="noStrike" spc="-1" dirty="0">
                <a:solidFill>
                  <a:srgbClr val="2F4F70"/>
                </a:solidFill>
                <a:latin typeface="Calibri Light"/>
              </a:rPr>
              <a:t>Pertes post-récolte et </a:t>
            </a:r>
            <a:r>
              <a:rPr lang="en-US" sz="4200" b="0" strike="noStrike" spc="-1" dirty="0" err="1">
                <a:solidFill>
                  <a:srgbClr val="2F4F70"/>
                </a:solidFill>
                <a:latin typeface="Calibri Light"/>
              </a:rPr>
              <a:t>l’avenir</a:t>
            </a:r>
            <a:r>
              <a:rPr lang="en-US" sz="4200" b="0" strike="noStrike" spc="-1" dirty="0">
                <a:solidFill>
                  <a:srgbClr val="2F4F70"/>
                </a:solidFill>
                <a:latin typeface="Calibri Light"/>
              </a:rPr>
              <a:t> de l'alimentation</a:t>
            </a:r>
            <a:endParaRPr lang="en-US" sz="4200" b="0" strike="noStrike" spc="-1" dirty="0">
              <a:solidFill>
                <a:srgbClr val="333333"/>
              </a:solidFill>
              <a:latin typeface="Calibri"/>
            </a:endParaRPr>
          </a:p>
        </p:txBody>
      </p:sp>
      <p:sp>
        <p:nvSpPr>
          <p:cNvPr id="5" name="TextShape 2">
            <a:extLst>
              <a:ext uri="{FF2B5EF4-FFF2-40B4-BE49-F238E27FC236}">
                <a16:creationId xmlns:a16="http://schemas.microsoft.com/office/drawing/2014/main" id="{5C1B81E9-236E-A648-8B5F-6A55D7870292}"/>
              </a:ext>
            </a:extLst>
          </p:cNvPr>
          <p:cNvSpPr txBox="1"/>
          <p:nvPr/>
        </p:nvSpPr>
        <p:spPr>
          <a:xfrm>
            <a:off x="281461" y="1443808"/>
            <a:ext cx="7239479" cy="4912711"/>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rgbClr val="333333"/>
                </a:solidFill>
                <a:latin typeface="Calibri Light" panose="020F0302020204030204" pitchFamily="34" charset="0"/>
                <a:cs typeface="Calibri Light" panose="020F0302020204030204" pitchFamily="34" charset="0"/>
              </a:rPr>
              <a:t>La réduction des pertes post-récolte peut : </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améliorer la </a:t>
            </a:r>
            <a:r>
              <a:rPr lang="en-US" sz="2400" b="1" spc="-1" dirty="0">
                <a:solidFill>
                  <a:srgbClr val="333333"/>
                </a:solidFill>
                <a:latin typeface="Calibri" panose="020F0502020204030204" pitchFamily="34" charset="0"/>
                <a:cs typeface="Calibri" panose="020F0502020204030204" pitchFamily="34" charset="0"/>
              </a:rPr>
              <a:t>productivité </a:t>
            </a:r>
            <a:r>
              <a:rPr lang="en-US" sz="2400" strike="noStrike" spc="-1" dirty="0">
                <a:solidFill>
                  <a:srgbClr val="333333"/>
                </a:solidFill>
                <a:latin typeface="Calibri Light" panose="020F0302020204030204" pitchFamily="34" charset="0"/>
                <a:cs typeface="Calibri Light" panose="020F0302020204030204" pitchFamily="34" charset="0"/>
              </a:rPr>
              <a:t>au niveau de l'exploitation </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générer des </a:t>
            </a:r>
            <a:r>
              <a:rPr lang="en-US" sz="2400" b="1" strike="noStrike" spc="-1" dirty="0">
                <a:solidFill>
                  <a:srgbClr val="333333"/>
                </a:solidFill>
                <a:latin typeface="Calibri" panose="020F0502020204030204" pitchFamily="34" charset="0"/>
                <a:cs typeface="Calibri" panose="020F0502020204030204" pitchFamily="34" charset="0"/>
              </a:rPr>
              <a:t>revenus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améliorer la </a:t>
            </a:r>
            <a:r>
              <a:rPr lang="en-US" sz="2400" b="1" strike="noStrike" spc="-1" dirty="0">
                <a:solidFill>
                  <a:srgbClr val="333333"/>
                </a:solidFill>
                <a:latin typeface="Calibri" panose="020F0502020204030204" pitchFamily="34" charset="0"/>
                <a:cs typeface="Calibri" panose="020F0502020204030204" pitchFamily="34" charset="0"/>
              </a:rPr>
              <a:t>qualité et la </a:t>
            </a:r>
            <a:r>
              <a:rPr lang="en-US" sz="2400" b="1" strike="noStrike" spc="-1" dirty="0" err="1">
                <a:solidFill>
                  <a:srgbClr val="333333"/>
                </a:solidFill>
                <a:latin typeface="Calibri" panose="020F0502020204030204" pitchFamily="34" charset="0"/>
                <a:cs typeface="Calibri" panose="020F0502020204030204" pitchFamily="34" charset="0"/>
              </a:rPr>
              <a:t>sécurité</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spc="-1" dirty="0">
                <a:solidFill>
                  <a:srgbClr val="333333"/>
                </a:solidFill>
                <a:latin typeface="Calibri Light" panose="020F0302020204030204" pitchFamily="34" charset="0"/>
                <a:cs typeface="Calibri Light" panose="020F0302020204030204" pitchFamily="34" charset="0"/>
              </a:rPr>
              <a:t>des</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strike="noStrike" spc="-1" dirty="0">
                <a:solidFill>
                  <a:srgbClr val="333333"/>
                </a:solidFill>
                <a:latin typeface="Calibri Light" panose="020F0302020204030204" pitchFamily="34" charset="0"/>
                <a:cs typeface="Calibri Light" panose="020F0302020204030204" pitchFamily="34" charset="0"/>
              </a:rPr>
              <a:t>produits</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contribuer à la </a:t>
            </a:r>
            <a:r>
              <a:rPr lang="en-US" sz="2400" b="1" strike="noStrike" spc="-1" dirty="0">
                <a:solidFill>
                  <a:srgbClr val="333333"/>
                </a:solidFill>
                <a:latin typeface="Calibri" panose="020F0502020204030204" pitchFamily="34" charset="0"/>
                <a:cs typeface="Calibri" panose="020F0502020204030204" pitchFamily="34" charset="0"/>
              </a:rPr>
              <a:t>sécurité alimentaire et nutritionnelle </a:t>
            </a:r>
            <a:r>
              <a:rPr lang="en-US" sz="2400" strike="noStrike" spc="-1" dirty="0">
                <a:solidFill>
                  <a:srgbClr val="333333"/>
                </a:solidFill>
                <a:latin typeface="Calibri Light" panose="020F0302020204030204" pitchFamily="34" charset="0"/>
                <a:cs typeface="Calibri Light" panose="020F0302020204030204" pitchFamily="34" charset="0"/>
              </a:rPr>
              <a:t>des populations rurales et </a:t>
            </a:r>
            <a:r>
              <a:rPr lang="en-US" sz="2400" strike="noStrike" spc="-1" dirty="0" err="1">
                <a:solidFill>
                  <a:srgbClr val="333333"/>
                </a:solidFill>
                <a:latin typeface="Calibri Light" panose="020F0302020204030204" pitchFamily="34" charset="0"/>
                <a:cs typeface="Calibri Light" panose="020F0302020204030204" pitchFamily="34" charset="0"/>
              </a:rPr>
              <a:t>urbaines</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pauvres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augmenter </a:t>
            </a:r>
            <a:r>
              <a:rPr lang="en-US" sz="2400" strike="noStrike" spc="-1" dirty="0" err="1">
                <a:solidFill>
                  <a:srgbClr val="333333"/>
                </a:solidFill>
                <a:latin typeface="Calibri Light" panose="020F0302020204030204" pitchFamily="34" charset="0"/>
                <a:cs typeface="Calibri Light" panose="020F0302020204030204" pitchFamily="34" charset="0"/>
              </a:rPr>
              <a:t>l’</a:t>
            </a:r>
            <a:r>
              <a:rPr lang="en-US" sz="2400" b="1" strike="noStrike" spc="-1" dirty="0" err="1">
                <a:solidFill>
                  <a:srgbClr val="333333"/>
                </a:solidFill>
                <a:latin typeface="Calibri" panose="020F0502020204030204" pitchFamily="34" charset="0"/>
                <a:cs typeface="Calibri" panose="020F0502020204030204" pitchFamily="34" charset="0"/>
              </a:rPr>
              <a:t>approvisionnement</a:t>
            </a:r>
            <a:r>
              <a:rPr lang="en-US" sz="2400" b="1" strike="noStrike" spc="-1" dirty="0">
                <a:solidFill>
                  <a:srgbClr val="333333"/>
                </a:solidFill>
                <a:latin typeface="Calibri" panose="020F0502020204030204" pitchFamily="34" charset="0"/>
                <a:cs typeface="Calibri" panose="020F0502020204030204" pitchFamily="34" charset="0"/>
              </a:rPr>
              <a:t> et la qualité des denrées alimentaires </a:t>
            </a:r>
            <a:r>
              <a:rPr lang="en-US" sz="2400" strike="noStrike" spc="-1" dirty="0">
                <a:solidFill>
                  <a:srgbClr val="333333"/>
                </a:solidFill>
                <a:latin typeface="Calibri Light" panose="020F0302020204030204" pitchFamily="34" charset="0"/>
                <a:cs typeface="Calibri Light" panose="020F0302020204030204" pitchFamily="34" charset="0"/>
              </a:rPr>
              <a:t>disponibles pour les consommateurs et le </a:t>
            </a:r>
            <a:r>
              <a:rPr lang="en-US" sz="2400" strike="noStrike" spc="-1" dirty="0" err="1">
                <a:solidFill>
                  <a:srgbClr val="333333"/>
                </a:solidFill>
                <a:latin typeface="Calibri Light" panose="020F0302020204030204" pitchFamily="34" charset="0"/>
                <a:cs typeface="Calibri Light" panose="020F0302020204030204" pitchFamily="34" charset="0"/>
              </a:rPr>
              <a:t>marché</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potentiel</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d’exportation</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b="1" spc="-1" dirty="0" err="1">
                <a:solidFill>
                  <a:srgbClr val="333333"/>
                </a:solidFill>
                <a:latin typeface="Calibri" panose="020F0502020204030204" pitchFamily="34" charset="0"/>
                <a:cs typeface="Calibri" panose="020F0502020204030204" pitchFamily="34" charset="0"/>
              </a:rPr>
              <a:t>réduire</a:t>
            </a:r>
            <a:r>
              <a:rPr lang="en-US" sz="2400" b="1" spc="-1" dirty="0">
                <a:solidFill>
                  <a:srgbClr val="333333"/>
                </a:solidFill>
                <a:latin typeface="Calibri" panose="020F0502020204030204" pitchFamily="34" charset="0"/>
                <a:cs typeface="Calibri" panose="020F0502020204030204" pitchFamily="34" charset="0"/>
              </a:rPr>
              <a:t> </a:t>
            </a:r>
            <a:r>
              <a:rPr lang="en-US" sz="2400" spc="-1" dirty="0">
                <a:solidFill>
                  <a:srgbClr val="333333"/>
                </a:solidFill>
                <a:latin typeface="Calibri Light" panose="020F0302020204030204" pitchFamily="34" charset="0"/>
                <a:cs typeface="Calibri Light" panose="020F0302020204030204" pitchFamily="34" charset="0"/>
              </a:rPr>
              <a:t>les </a:t>
            </a:r>
            <a:r>
              <a:rPr lang="en-US" sz="2400" spc="-1" dirty="0" err="1">
                <a:solidFill>
                  <a:srgbClr val="333333"/>
                </a:solidFill>
                <a:latin typeface="Calibri Light" panose="020F0302020204030204" pitchFamily="34" charset="0"/>
                <a:cs typeface="Calibri Light" panose="020F0302020204030204" pitchFamily="34" charset="0"/>
              </a:rPr>
              <a:t>émissions</a:t>
            </a:r>
            <a:r>
              <a:rPr lang="en-US" sz="2400" spc="-1" dirty="0">
                <a:solidFill>
                  <a:srgbClr val="333333"/>
                </a:solidFill>
                <a:latin typeface="Calibri Light" panose="020F0302020204030204" pitchFamily="34" charset="0"/>
                <a:cs typeface="Calibri Light" panose="020F0302020204030204" pitchFamily="34" charset="0"/>
              </a:rPr>
              <a:t> de </a:t>
            </a:r>
            <a:r>
              <a:rPr lang="en-US" sz="2400" b="1" spc="-1" dirty="0">
                <a:solidFill>
                  <a:srgbClr val="333333"/>
                </a:solidFill>
                <a:latin typeface="Calibri" panose="020F0502020204030204" pitchFamily="34" charset="0"/>
                <a:cs typeface="Calibri" panose="020F0502020204030204" pitchFamily="34" charset="0"/>
              </a:rPr>
              <a:t>gaz à effet de </a:t>
            </a:r>
            <a:r>
              <a:rPr lang="en-US" sz="2400" b="1" spc="-1" dirty="0" err="1">
                <a:solidFill>
                  <a:srgbClr val="333333"/>
                </a:solidFill>
                <a:latin typeface="Calibri" panose="020F0502020204030204" pitchFamily="34" charset="0"/>
                <a:cs typeface="Calibri" panose="020F0502020204030204" pitchFamily="34" charset="0"/>
              </a:rPr>
              <a:t>serre</a:t>
            </a:r>
            <a:r>
              <a:rPr lang="en-US" sz="2400" b="1" spc="-1" dirty="0">
                <a:solidFill>
                  <a:srgbClr val="333333"/>
                </a:solidFill>
                <a:latin typeface="Calibri" panose="020F0502020204030204" pitchFamily="34" charset="0"/>
                <a:cs typeface="Calibri" panose="020F0502020204030204" pitchFamily="34" charset="0"/>
              </a:rPr>
              <a:t> </a:t>
            </a:r>
            <a:r>
              <a:rPr lang="en-US" sz="2400" spc="-1" dirty="0">
                <a:solidFill>
                  <a:srgbClr val="333333"/>
                </a:solidFill>
                <a:latin typeface="Calibri Light" panose="020F0302020204030204" pitchFamily="34" charset="0"/>
                <a:cs typeface="Calibri Light" panose="020F0302020204030204" pitchFamily="34" charset="0"/>
              </a:rPr>
              <a:t>au </a:t>
            </a:r>
            <a:r>
              <a:rPr lang="en-US" sz="2400" spc="-1" dirty="0" err="1">
                <a:solidFill>
                  <a:srgbClr val="333333"/>
                </a:solidFill>
                <a:latin typeface="Calibri Light" panose="020F0302020204030204" pitchFamily="34" charset="0"/>
                <a:cs typeface="Calibri Light" panose="020F0302020204030204" pitchFamily="34" charset="0"/>
              </a:rPr>
              <a:t>niveau</a:t>
            </a:r>
            <a:r>
              <a:rPr lang="en-US" sz="2400" spc="-1" dirty="0">
                <a:solidFill>
                  <a:srgbClr val="333333"/>
                </a:solidFill>
                <a:latin typeface="Calibri Light" panose="020F0302020204030204" pitchFamily="34" charset="0"/>
                <a:cs typeface="Calibri Light" panose="020F0302020204030204" pitchFamily="34" charset="0"/>
              </a:rPr>
              <a:t> du </a:t>
            </a:r>
            <a:r>
              <a:rPr lang="en-US" sz="2400" spc="-1" dirty="0" err="1">
                <a:solidFill>
                  <a:srgbClr val="333333"/>
                </a:solidFill>
                <a:latin typeface="Calibri Light" panose="020F0302020204030204" pitchFamily="34" charset="0"/>
                <a:cs typeface="Calibri Light" panose="020F0302020204030204" pitchFamily="34" charset="0"/>
              </a:rPr>
              <a:t>système</a:t>
            </a:r>
            <a:r>
              <a:rPr lang="en-US" sz="2400" spc="-1" dirty="0">
                <a:solidFill>
                  <a:srgbClr val="333333"/>
                </a:solidFill>
                <a:latin typeface="Calibri Light" panose="020F0302020204030204" pitchFamily="34" charset="0"/>
                <a:cs typeface="Calibri Light" panose="020F0302020204030204" pitchFamily="34" charset="0"/>
              </a:rPr>
              <a:t> </a:t>
            </a:r>
            <a:r>
              <a:rPr lang="en-US" sz="2400" spc="-1" dirty="0" err="1">
                <a:solidFill>
                  <a:srgbClr val="333333"/>
                </a:solidFill>
                <a:latin typeface="Calibri Light" panose="020F0302020204030204" pitchFamily="34" charset="0"/>
                <a:cs typeface="Calibri Light" panose="020F0302020204030204" pitchFamily="34" charset="0"/>
              </a:rPr>
              <a:t>alimentaire</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accroître l'</a:t>
            </a:r>
            <a:r>
              <a:rPr lang="en-US" sz="2400" b="1" strike="noStrike" spc="-1" dirty="0">
                <a:solidFill>
                  <a:srgbClr val="333333"/>
                </a:solidFill>
                <a:latin typeface="Calibri" panose="020F0502020204030204" pitchFamily="34" charset="0"/>
                <a:cs typeface="Calibri" panose="020F0502020204030204" pitchFamily="34" charset="0"/>
              </a:rPr>
              <a:t>efficacité des investissements agricoles</a:t>
            </a: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pic>
        <p:nvPicPr>
          <p:cNvPr id="10" name="Picture 9" descr="A picture containing outdoor, grass, sky, plant&#10;&#10;Description automatically generated">
            <a:extLst>
              <a:ext uri="{FF2B5EF4-FFF2-40B4-BE49-F238E27FC236}">
                <a16:creationId xmlns:a16="http://schemas.microsoft.com/office/drawing/2014/main" id="{30C83D80-515E-6741-8007-6C959C6EEF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0940" y="0"/>
            <a:ext cx="4923465" cy="6858000"/>
          </a:xfrm>
          <a:prstGeom prst="rect">
            <a:avLst/>
          </a:prstGeom>
        </p:spPr>
      </p:pic>
      <p:sp>
        <p:nvSpPr>
          <p:cNvPr id="6" name="Footer Placeholder 1">
            <a:extLst>
              <a:ext uri="{FF2B5EF4-FFF2-40B4-BE49-F238E27FC236}">
                <a16:creationId xmlns:a16="http://schemas.microsoft.com/office/drawing/2014/main" id="{58E4CEE5-33FE-3B4B-9366-C173EC8C6C22}"/>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extLst>
      <p:ext uri="{BB962C8B-B14F-4D97-AF65-F5344CB8AC3E}">
        <p14:creationId xmlns:p14="http://schemas.microsoft.com/office/powerpoint/2010/main" val="50467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8018-0D36-4684-9FC8-F1370F4CDE2B}"/>
              </a:ext>
            </a:extLst>
          </p:cNvPr>
          <p:cNvSpPr>
            <a:spLocks noGrp="1"/>
          </p:cNvSpPr>
          <p:nvPr>
            <p:ph type="title"/>
          </p:nvPr>
        </p:nvSpPr>
        <p:spPr>
          <a:xfrm>
            <a:off x="5700350" y="0"/>
            <a:ext cx="5643896" cy="1694985"/>
          </a:xfrm>
          <a:noFill/>
        </p:spPr>
        <p:txBody>
          <a:bodyPr/>
          <a:lstStyle/>
          <a:p>
            <a:r>
              <a:rPr lang="en-US" dirty="0" err="1">
                <a:solidFill>
                  <a:schemeClr val="tx2"/>
                </a:solidFill>
                <a:latin typeface="Calibri Light" panose="020F0502020204030204" pitchFamily="34" charset="0"/>
                <a:cs typeface="Calibri Light" panose="020F0502020204030204" pitchFamily="34" charset="0"/>
              </a:rPr>
              <a:t>Comprendre</a:t>
            </a:r>
            <a:r>
              <a:rPr lang="en-US" dirty="0">
                <a:solidFill>
                  <a:schemeClr val="tx2"/>
                </a:solidFill>
                <a:latin typeface="Calibri Light" panose="020F0502020204030204" pitchFamily="34" charset="0"/>
                <a:cs typeface="Calibri Light" panose="020F0502020204030204" pitchFamily="34" charset="0"/>
              </a:rPr>
              <a:t> le </a:t>
            </a:r>
            <a:r>
              <a:rPr lang="en-US" dirty="0" err="1">
                <a:solidFill>
                  <a:schemeClr val="tx2"/>
                </a:solidFill>
                <a:latin typeface="Calibri Light" panose="020F0502020204030204" pitchFamily="34" charset="0"/>
                <a:cs typeface="Calibri Light" panose="020F0502020204030204" pitchFamily="34" charset="0"/>
              </a:rPr>
              <a:t>rôle</a:t>
            </a:r>
            <a:r>
              <a:rPr lang="en-US" dirty="0">
                <a:solidFill>
                  <a:schemeClr val="tx2"/>
                </a:solidFill>
                <a:latin typeface="Calibri Light" panose="020F0502020204030204" pitchFamily="34" charset="0"/>
                <a:cs typeface="Calibri Light" panose="020F0502020204030204" pitchFamily="34" charset="0"/>
              </a:rPr>
              <a:t> des femmes </a:t>
            </a:r>
            <a:r>
              <a:rPr lang="en-US" dirty="0" err="1">
                <a:solidFill>
                  <a:schemeClr val="tx2"/>
                </a:solidFill>
                <a:latin typeface="Calibri Light" panose="020F0502020204030204" pitchFamily="34" charset="0"/>
                <a:cs typeface="Calibri Light" panose="020F0502020204030204" pitchFamily="34" charset="0"/>
              </a:rPr>
              <a:t>est</a:t>
            </a:r>
            <a:r>
              <a:rPr lang="en-US" dirty="0">
                <a:solidFill>
                  <a:schemeClr val="tx2"/>
                </a:solidFill>
                <a:latin typeface="Calibri Light" panose="020F0502020204030204" pitchFamily="34" charset="0"/>
                <a:cs typeface="Calibri Light" panose="020F0502020204030204" pitchFamily="34" charset="0"/>
              </a:rPr>
              <a:t> </a:t>
            </a:r>
            <a:r>
              <a:rPr lang="en-US" dirty="0" err="1">
                <a:solidFill>
                  <a:schemeClr val="tx2"/>
                </a:solidFill>
                <a:latin typeface="Calibri Light" panose="020F0502020204030204" pitchFamily="34" charset="0"/>
                <a:cs typeface="Calibri Light" panose="020F0502020204030204" pitchFamily="34" charset="0"/>
              </a:rPr>
              <a:t>essentiel</a:t>
            </a:r>
            <a:endParaRPr lang="en-US" dirty="0">
              <a:solidFill>
                <a:schemeClr val="tx2"/>
              </a:solidFill>
              <a:latin typeface="Calibri Light" panose="020F0502020204030204" pitchFamily="34" charset="0"/>
              <a:cs typeface="Calibri Light" panose="020F0502020204030204" pitchFamily="34" charset="0"/>
            </a:endParaRPr>
          </a:p>
        </p:txBody>
      </p:sp>
      <p:pic>
        <p:nvPicPr>
          <p:cNvPr id="1026" name="Picture 2">
            <a:extLst>
              <a:ext uri="{FF2B5EF4-FFF2-40B4-BE49-F238E27FC236}">
                <a16:creationId xmlns:a16="http://schemas.microsoft.com/office/drawing/2014/main" id="{51B78A5C-A112-EB67-EBDB-7D45CC9F4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70" b="2270"/>
          <a:stretch/>
        </p:blipFill>
        <p:spPr bwMode="auto">
          <a:xfrm>
            <a:off x="0" y="0"/>
            <a:ext cx="538809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D44DBDE7-6227-A044-93AF-72B27755CDD6}"/>
              </a:ext>
            </a:extLst>
          </p:cNvPr>
          <p:cNvSpPr txBox="1">
            <a:spLocks/>
          </p:cNvSpPr>
          <p:nvPr/>
        </p:nvSpPr>
        <p:spPr>
          <a:xfrm>
            <a:off x="5700350"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
        <p:nvSpPr>
          <p:cNvPr id="9" name="TextShape 2">
            <a:extLst>
              <a:ext uri="{FF2B5EF4-FFF2-40B4-BE49-F238E27FC236}">
                <a16:creationId xmlns:a16="http://schemas.microsoft.com/office/drawing/2014/main" id="{BEEC1D93-73CC-6449-9D5E-FA3F225E9C86}"/>
              </a:ext>
            </a:extLst>
          </p:cNvPr>
          <p:cNvSpPr txBox="1"/>
          <p:nvPr/>
        </p:nvSpPr>
        <p:spPr>
          <a:xfrm>
            <a:off x="5700351" y="1792198"/>
            <a:ext cx="5643896" cy="4045349"/>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En Afrique </a:t>
            </a:r>
            <a:r>
              <a:rPr lang="en-US" sz="2400" strike="noStrike" spc="-1" dirty="0" err="1">
                <a:solidFill>
                  <a:srgbClr val="333333"/>
                </a:solidFill>
                <a:latin typeface="Calibri Light" panose="020F0302020204030204" pitchFamily="34" charset="0"/>
                <a:cs typeface="Calibri Light" panose="020F0302020204030204" pitchFamily="34" charset="0"/>
              </a:rPr>
              <a:t>subsaharienne</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b="1" strike="noStrike" spc="-1" dirty="0">
                <a:solidFill>
                  <a:srgbClr val="333333"/>
                </a:solidFill>
                <a:latin typeface="Calibri" panose="020F0502020204030204" pitchFamily="34" charset="0"/>
                <a:cs typeface="Calibri" panose="020F0502020204030204" pitchFamily="34" charset="0"/>
              </a:rPr>
              <a:t>les femmes </a:t>
            </a:r>
            <a:r>
              <a:rPr lang="en-US" sz="2400" b="1" strike="noStrike" spc="-1" dirty="0" err="1">
                <a:solidFill>
                  <a:srgbClr val="333333"/>
                </a:solidFill>
                <a:latin typeface="Calibri" panose="020F0502020204030204" pitchFamily="34" charset="0"/>
                <a:cs typeface="Calibri" panose="020F0502020204030204" pitchFamily="34" charset="0"/>
              </a:rPr>
              <a:t>jouent</a:t>
            </a:r>
            <a:r>
              <a:rPr lang="en-US" sz="2400" b="1" strike="noStrike" spc="-1" dirty="0">
                <a:solidFill>
                  <a:srgbClr val="333333"/>
                </a:solidFill>
                <a:latin typeface="Calibri" panose="020F0502020204030204" pitchFamily="34" charset="0"/>
                <a:cs typeface="Calibri" panose="020F0502020204030204" pitchFamily="34" charset="0"/>
              </a:rPr>
              <a:t> un </a:t>
            </a:r>
            <a:r>
              <a:rPr lang="en-US" sz="2400" b="1" strike="noStrike" spc="-1" dirty="0" err="1">
                <a:solidFill>
                  <a:srgbClr val="333333"/>
                </a:solidFill>
                <a:latin typeface="Calibri" panose="020F0502020204030204" pitchFamily="34" charset="0"/>
                <a:cs typeface="Calibri" panose="020F0502020204030204" pitchFamily="34" charset="0"/>
              </a:rPr>
              <a:t>rôle</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b="1" strike="noStrike" spc="-1" dirty="0" err="1">
                <a:solidFill>
                  <a:srgbClr val="333333"/>
                </a:solidFill>
                <a:latin typeface="Calibri" panose="020F0502020204030204" pitchFamily="34" charset="0"/>
                <a:cs typeface="Calibri" panose="020F0502020204030204" pitchFamily="34" charset="0"/>
              </a:rPr>
              <a:t>essentiel</a:t>
            </a:r>
            <a:r>
              <a:rPr lang="en-US" sz="2400" b="1" strike="noStrike" spc="-1" dirty="0">
                <a:solidFill>
                  <a:srgbClr val="333333"/>
                </a:solidFill>
                <a:latin typeface="Calibri" panose="020F0502020204030204" pitchFamily="34" charset="0"/>
                <a:cs typeface="Calibri" panose="020F0502020204030204" pitchFamily="34" charset="0"/>
              </a:rPr>
              <a:t> dans les </a:t>
            </a:r>
            <a:r>
              <a:rPr lang="en-US" sz="2400" b="1" strike="noStrike" spc="-1" dirty="0" err="1">
                <a:solidFill>
                  <a:srgbClr val="333333"/>
                </a:solidFill>
                <a:latin typeface="Calibri" panose="020F0502020204030204" pitchFamily="34" charset="0"/>
                <a:cs typeface="Calibri" panose="020F0502020204030204" pitchFamily="34" charset="0"/>
              </a:rPr>
              <a:t>activités</a:t>
            </a:r>
            <a:r>
              <a:rPr lang="en-US" sz="2400" b="1" strike="noStrike" spc="-1" dirty="0">
                <a:solidFill>
                  <a:srgbClr val="333333"/>
                </a:solidFill>
                <a:latin typeface="Calibri" panose="020F0502020204030204" pitchFamily="34" charset="0"/>
                <a:cs typeface="Calibri" panose="020F0502020204030204" pitchFamily="34" charset="0"/>
              </a:rPr>
              <a:t> post-</a:t>
            </a:r>
            <a:r>
              <a:rPr lang="en-US" sz="2400" b="1" strike="noStrike" spc="-1" dirty="0" err="1">
                <a:solidFill>
                  <a:srgbClr val="333333"/>
                </a:solidFill>
                <a:latin typeface="Calibri" panose="020F0502020204030204" pitchFamily="34" charset="0"/>
                <a:cs typeface="Calibri" panose="020F0502020204030204" pitchFamily="34" charset="0"/>
              </a:rPr>
              <a:t>récolte</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strike="noStrike" spc="-1" dirty="0">
                <a:solidFill>
                  <a:srgbClr val="333333"/>
                </a:solidFill>
                <a:latin typeface="Calibri Light" panose="020F0302020204030204" pitchFamily="34" charset="0"/>
                <a:cs typeface="Calibri Light" panose="020F0302020204030204" pitchFamily="34" charset="0"/>
              </a:rPr>
              <a:t>(</a:t>
            </a:r>
            <a:r>
              <a:rPr lang="en-US" sz="2400" strike="noStrike" spc="-1" dirty="0" err="1">
                <a:solidFill>
                  <a:srgbClr val="333333"/>
                </a:solidFill>
                <a:latin typeface="Calibri Light" panose="020F0302020204030204" pitchFamily="34" charset="0"/>
                <a:cs typeface="Calibri Light" panose="020F0302020204030204" pitchFamily="34" charset="0"/>
              </a:rPr>
              <a:t>séchage</a:t>
            </a:r>
            <a:r>
              <a:rPr lang="en-US" sz="2400" strike="noStrike" spc="-1" dirty="0">
                <a:solidFill>
                  <a:srgbClr val="333333"/>
                </a:solidFill>
                <a:latin typeface="Calibri Light" panose="020F0302020204030204" pitchFamily="34" charset="0"/>
                <a:cs typeface="Calibri Light" panose="020F0302020204030204" pitchFamily="34" charset="0"/>
              </a:rPr>
              <a:t>, stockage,  </a:t>
            </a:r>
            <a:r>
              <a:rPr lang="en-US" sz="2400" strike="noStrike" spc="-1" dirty="0" err="1">
                <a:solidFill>
                  <a:srgbClr val="333333"/>
                </a:solidFill>
                <a:latin typeface="Calibri Light" panose="020F0302020204030204" pitchFamily="34" charset="0"/>
                <a:cs typeface="Calibri Light" panose="020F0302020204030204" pitchFamily="34" charset="0"/>
              </a:rPr>
              <a:t>nettoyage</a:t>
            </a:r>
            <a:r>
              <a:rPr lang="en-US" sz="2400" strike="noStrike" spc="-1" dirty="0">
                <a:solidFill>
                  <a:srgbClr val="333333"/>
                </a:solidFill>
                <a:latin typeface="Calibri Light" panose="020F0302020204030204" pitchFamily="34" charset="0"/>
                <a:cs typeface="Calibri Light" panose="020F0302020204030204" pitchFamily="34" charset="0"/>
              </a:rPr>
              <a:t> et transformation des aliments).</a:t>
            </a:r>
          </a:p>
          <a:p>
            <a:pPr marL="228600" indent="-228240">
              <a:lnSpc>
                <a:spcPct val="90000"/>
              </a:lnSpc>
              <a:spcBef>
                <a:spcPts val="1001"/>
              </a:spcBef>
              <a:buClr>
                <a:srgbClr val="E58856"/>
              </a:buClr>
              <a:buFont typeface="Arial"/>
              <a:buChar char="•"/>
            </a:pPr>
            <a:r>
              <a:rPr lang="en-US" sz="2400" strike="noStrike" spc="-1" dirty="0" err="1">
                <a:solidFill>
                  <a:srgbClr val="333333"/>
                </a:solidFill>
                <a:latin typeface="Calibri Light" panose="020F0302020204030204" pitchFamily="34" charset="0"/>
                <a:cs typeface="Calibri Light" panose="020F0302020204030204" pitchFamily="34" charset="0"/>
              </a:rPr>
              <a:t>Pourtant</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leur</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rôle</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est</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souvent</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ignoré</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strike="noStrike" spc="-1" dirty="0">
                <a:solidFill>
                  <a:srgbClr val="333333"/>
                </a:solidFill>
                <a:latin typeface="Calibri Light" panose="020F0302020204030204" pitchFamily="34" charset="0"/>
                <a:cs typeface="Calibri Light" panose="020F0302020204030204" pitchFamily="34" charset="0"/>
              </a:rPr>
              <a:t>dans les efforts </a:t>
            </a:r>
            <a:r>
              <a:rPr lang="en-US" sz="2400" strike="noStrike" spc="-1" dirty="0" err="1">
                <a:solidFill>
                  <a:srgbClr val="333333"/>
                </a:solidFill>
                <a:latin typeface="Calibri Light" panose="020F0302020204030204" pitchFamily="34" charset="0"/>
                <a:cs typeface="Calibri Light" panose="020F0302020204030204" pitchFamily="34" charset="0"/>
              </a:rPr>
              <a:t>d’améliorer</a:t>
            </a:r>
            <a:r>
              <a:rPr lang="en-US" sz="2400" strike="noStrike" spc="-1" dirty="0">
                <a:solidFill>
                  <a:srgbClr val="333333"/>
                </a:solidFill>
                <a:latin typeface="Calibri Light" panose="020F0302020204030204" pitchFamily="34" charset="0"/>
                <a:cs typeface="Calibri Light" panose="020F0302020204030204" pitchFamily="34" charset="0"/>
              </a:rPr>
              <a:t> les performances des </a:t>
            </a:r>
            <a:r>
              <a:rPr lang="en-US" sz="2400" strike="noStrike" spc="-1" dirty="0" err="1">
                <a:solidFill>
                  <a:srgbClr val="333333"/>
                </a:solidFill>
                <a:latin typeface="Calibri Light" panose="020F0302020204030204" pitchFamily="34" charset="0"/>
                <a:cs typeface="Calibri Light" panose="020F0302020204030204" pitchFamily="34" charset="0"/>
              </a:rPr>
              <a:t>systèmes</a:t>
            </a:r>
            <a:r>
              <a:rPr lang="en-US" sz="2400" strike="noStrike" spc="-1" dirty="0">
                <a:solidFill>
                  <a:srgbClr val="333333"/>
                </a:solidFill>
                <a:latin typeface="Calibri Light" panose="020F0302020204030204" pitchFamily="34" charset="0"/>
                <a:cs typeface="Calibri Light" panose="020F0302020204030204" pitchFamily="34" charset="0"/>
              </a:rPr>
              <a:t> post-</a:t>
            </a:r>
            <a:r>
              <a:rPr lang="en-US" sz="2400" strike="noStrike" spc="-1" dirty="0" err="1">
                <a:solidFill>
                  <a:srgbClr val="333333"/>
                </a:solidFill>
                <a:latin typeface="Calibri Light" panose="020F0302020204030204" pitchFamily="34" charset="0"/>
                <a:cs typeface="Calibri Light" panose="020F0302020204030204" pitchFamily="34" charset="0"/>
              </a:rPr>
              <a:t>récolte</a:t>
            </a:r>
            <a:r>
              <a:rPr lang="en-US" sz="2400" strike="noStrike" spc="-1" dirty="0">
                <a:solidFill>
                  <a:srgbClr val="333333"/>
                </a:solidFill>
                <a:latin typeface="Calibri Light" panose="020F0302020204030204" pitchFamily="34" charset="0"/>
                <a:cs typeface="Calibri Light" panose="020F0302020204030204" pitchFamily="34" charset="0"/>
              </a:rPr>
              <a:t>.</a:t>
            </a:r>
          </a:p>
          <a:p>
            <a:pPr marL="228600" indent="-228240">
              <a:lnSpc>
                <a:spcPct val="90000"/>
              </a:lnSpc>
              <a:spcBef>
                <a:spcPts val="1001"/>
              </a:spcBef>
              <a:buClr>
                <a:srgbClr val="E58856"/>
              </a:buClr>
              <a:buFont typeface="Arial"/>
              <a:buChar char="•"/>
            </a:pPr>
            <a:r>
              <a:rPr lang="en-US" sz="2400" b="1" strike="noStrike" spc="-1" dirty="0">
                <a:solidFill>
                  <a:srgbClr val="333333"/>
                </a:solidFill>
                <a:latin typeface="Calibri" panose="020F0502020204030204" pitchFamily="34" charset="0"/>
                <a:cs typeface="Calibri" panose="020F0502020204030204" pitchFamily="34" charset="0"/>
              </a:rPr>
              <a:t>Les politiques post-</a:t>
            </a:r>
            <a:r>
              <a:rPr lang="en-US" sz="2400" b="1" strike="noStrike" spc="-1" dirty="0" err="1">
                <a:solidFill>
                  <a:srgbClr val="333333"/>
                </a:solidFill>
                <a:latin typeface="Calibri" panose="020F0502020204030204" pitchFamily="34" charset="0"/>
                <a:cs typeface="Calibri" panose="020F0502020204030204" pitchFamily="34" charset="0"/>
              </a:rPr>
              <a:t>récolte</a:t>
            </a:r>
            <a:r>
              <a:rPr lang="en-US" sz="2400" b="1" strike="noStrike" spc="-1" dirty="0">
                <a:solidFill>
                  <a:srgbClr val="333333"/>
                </a:solidFill>
                <a:latin typeface="Calibri" panose="020F0502020204030204" pitchFamily="34" charset="0"/>
                <a:cs typeface="Calibri" panose="020F0502020204030204" pitchFamily="34" charset="0"/>
              </a:rPr>
              <a:t> </a:t>
            </a:r>
            <a:r>
              <a:rPr lang="en-US" sz="2400" b="1" strike="noStrike" spc="-1" dirty="0" err="1">
                <a:solidFill>
                  <a:srgbClr val="333333"/>
                </a:solidFill>
                <a:latin typeface="Calibri" panose="020F0502020204030204" pitchFamily="34" charset="0"/>
                <a:cs typeface="Calibri" panose="020F0502020204030204" pitchFamily="34" charset="0"/>
              </a:rPr>
              <a:t>ont</a:t>
            </a:r>
            <a:r>
              <a:rPr lang="en-US" sz="2400" b="1" strike="noStrike" spc="-1" dirty="0">
                <a:solidFill>
                  <a:srgbClr val="333333"/>
                </a:solidFill>
                <a:latin typeface="Calibri" panose="020F0502020204030204" pitchFamily="34" charset="0"/>
                <a:cs typeface="Calibri" panose="020F0502020204030204" pitchFamily="34" charset="0"/>
              </a:rPr>
              <a:t> tendance à </a:t>
            </a:r>
            <a:r>
              <a:rPr lang="en-US" sz="2400" b="1" strike="noStrike" spc="-1" dirty="0" err="1">
                <a:solidFill>
                  <a:srgbClr val="333333"/>
                </a:solidFill>
                <a:latin typeface="Calibri" panose="020F0502020204030204" pitchFamily="34" charset="0"/>
                <a:cs typeface="Calibri" panose="020F0502020204030204" pitchFamily="34" charset="0"/>
              </a:rPr>
              <a:t>exclure</a:t>
            </a:r>
            <a:r>
              <a:rPr lang="en-US" sz="2400" b="1" strike="noStrike" spc="-1" dirty="0">
                <a:solidFill>
                  <a:srgbClr val="333333"/>
                </a:solidFill>
                <a:latin typeface="Calibri" panose="020F0502020204030204" pitchFamily="34" charset="0"/>
                <a:cs typeface="Calibri" panose="020F0502020204030204" pitchFamily="34" charset="0"/>
              </a:rPr>
              <a:t> les femmes</a:t>
            </a:r>
            <a:r>
              <a:rPr lang="en-US" sz="2400" strike="noStrike" spc="-1" dirty="0">
                <a:solidFill>
                  <a:srgbClr val="333333"/>
                </a:solidFill>
                <a:latin typeface="Calibri Light" panose="020F0302020204030204" pitchFamily="34" charset="0"/>
                <a:cs typeface="Calibri Light" panose="020F0302020204030204" pitchFamily="34" charset="0"/>
              </a:rPr>
              <a:t>; les solutions </a:t>
            </a:r>
            <a:r>
              <a:rPr lang="en-US" sz="2400" strike="noStrike" spc="-1" dirty="0" err="1">
                <a:solidFill>
                  <a:srgbClr val="333333"/>
                </a:solidFill>
                <a:latin typeface="Calibri Light" panose="020F0302020204030204" pitchFamily="34" charset="0"/>
                <a:cs typeface="Calibri Light" panose="020F0302020204030204" pitchFamily="34" charset="0"/>
              </a:rPr>
              <a:t>technologiques</a:t>
            </a:r>
            <a:r>
              <a:rPr lang="en-US" sz="2400" strike="noStrike" spc="-1" dirty="0">
                <a:solidFill>
                  <a:srgbClr val="333333"/>
                </a:solidFill>
                <a:latin typeface="Calibri Light" panose="020F0302020204030204" pitchFamily="34" charset="0"/>
                <a:cs typeface="Calibri Light" panose="020F0302020204030204" pitchFamily="34" charset="0"/>
              </a:rPr>
              <a:t> ne </a:t>
            </a:r>
            <a:r>
              <a:rPr lang="en-US" sz="2400" strike="noStrike" spc="-1" dirty="0" err="1">
                <a:solidFill>
                  <a:srgbClr val="333333"/>
                </a:solidFill>
                <a:latin typeface="Calibri Light" panose="020F0302020204030204" pitchFamily="34" charset="0"/>
                <a:cs typeface="Calibri Light" panose="020F0302020204030204" pitchFamily="34" charset="0"/>
              </a:rPr>
              <a:t>leur</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sont</a:t>
            </a:r>
            <a:r>
              <a:rPr lang="en-US" sz="2400" strike="noStrike" spc="-1" dirty="0">
                <a:solidFill>
                  <a:srgbClr val="333333"/>
                </a:solidFill>
                <a:latin typeface="Calibri Light" panose="020F0302020204030204" pitchFamily="34" charset="0"/>
                <a:cs typeface="Calibri Light" panose="020F0302020204030204" pitchFamily="34" charset="0"/>
              </a:rPr>
              <a:t> pas </a:t>
            </a:r>
            <a:r>
              <a:rPr lang="en-US" sz="2400" strike="noStrike" spc="-1" dirty="0" err="1">
                <a:solidFill>
                  <a:srgbClr val="333333"/>
                </a:solidFill>
                <a:latin typeface="Calibri Light" panose="020F0302020204030204" pitchFamily="34" charset="0"/>
                <a:cs typeface="Calibri Light" panose="020F0302020204030204" pitchFamily="34" charset="0"/>
              </a:rPr>
              <a:t>toujours</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accessibles</a:t>
            </a:r>
            <a:r>
              <a:rPr lang="en-US" sz="2400" strike="noStrike" spc="-1" dirty="0">
                <a:solidFill>
                  <a:srgbClr val="333333"/>
                </a:solidFill>
                <a:latin typeface="Calibri Light" panose="020F0302020204030204" pitchFamily="34" charset="0"/>
                <a:cs typeface="Calibri Light" panose="020F0302020204030204" pitchFamily="34" charset="0"/>
              </a:rPr>
              <a:t>.</a:t>
            </a:r>
          </a:p>
        </p:txBody>
      </p:sp>
      <p:sp>
        <p:nvSpPr>
          <p:cNvPr id="6" name="TextBox 5">
            <a:extLst>
              <a:ext uri="{FF2B5EF4-FFF2-40B4-BE49-F238E27FC236}">
                <a16:creationId xmlns:a16="http://schemas.microsoft.com/office/drawing/2014/main" id="{F7632A1E-F712-6B4C-9D4B-00F1C3C38BBA}"/>
              </a:ext>
            </a:extLst>
          </p:cNvPr>
          <p:cNvSpPr txBox="1"/>
          <p:nvPr/>
        </p:nvSpPr>
        <p:spPr>
          <a:xfrm>
            <a:off x="5700350" y="5837548"/>
            <a:ext cx="6072310" cy="307777"/>
          </a:xfrm>
          <a:prstGeom prst="rect">
            <a:avLst/>
          </a:prstGeom>
          <a:noFill/>
        </p:spPr>
        <p:txBody>
          <a:bodyPr wrap="square" rtlCol="0">
            <a:spAutoFit/>
          </a:bodyPr>
          <a:lstStyle/>
          <a:p>
            <a:r>
              <a:rPr lang="en-GB" sz="1400" dirty="0">
                <a:solidFill>
                  <a:schemeClr val="tx1">
                    <a:alpha val="80000"/>
                  </a:schemeClr>
                </a:solidFill>
                <a:latin typeface="Calibri Light" panose="020F0302020204030204" pitchFamily="34" charset="0"/>
                <a:cs typeface="Calibri Light" panose="020F0302020204030204" pitchFamily="34" charset="0"/>
              </a:rPr>
              <a:t>Photo: ICRISAT</a:t>
            </a:r>
            <a:endParaRPr lang="en-FR" sz="1400" dirty="0">
              <a:solidFill>
                <a:schemeClr val="tx1">
                  <a:alpha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45039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8A8A3-F1CE-0C48-B9C8-B2BAA617AC2E}"/>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797F3F37-2C76-EF44-B8C6-D519F95BDC12}"/>
              </a:ext>
            </a:extLst>
          </p:cNvPr>
          <p:cNvSpPr>
            <a:spLocks noGrp="1"/>
          </p:cNvSpPr>
          <p:nvPr>
            <p:ph type="ftr"/>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TextShape 2">
            <a:extLst>
              <a:ext uri="{FF2B5EF4-FFF2-40B4-BE49-F238E27FC236}">
                <a16:creationId xmlns:a16="http://schemas.microsoft.com/office/drawing/2014/main" id="{241E75F2-2C77-4D47-8FBA-B9A092DBED7A}"/>
              </a:ext>
            </a:extLst>
          </p:cNvPr>
          <p:cNvSpPr txBox="1"/>
          <p:nvPr/>
        </p:nvSpPr>
        <p:spPr>
          <a:xfrm>
            <a:off x="6258110" y="3042272"/>
            <a:ext cx="5696344" cy="3156078"/>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200" strike="noStrike" spc="-1" dirty="0">
                <a:latin typeface="Calibri Light" panose="020F0302020204030204" pitchFamily="34" charset="0"/>
                <a:cs typeface="Calibri Light" panose="020F0302020204030204" pitchFamily="34" charset="0"/>
              </a:rPr>
              <a:t>Objectif de développement durable des Nations unies 12.3</a:t>
            </a:r>
            <a:endParaRPr lang="en-US" sz="3200" spc="-1" dirty="0">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000" strike="noStrike" spc="-1" dirty="0">
                <a:latin typeface="Calibri Light" panose="020F0302020204030204" pitchFamily="34" charset="0"/>
                <a:cs typeface="Calibri Light" panose="020F0302020204030204" pitchFamily="34" charset="0"/>
              </a:rPr>
              <a:t>"</a:t>
            </a:r>
            <a:r>
              <a:rPr lang="en-US" sz="2000" strike="noStrike" spc="-1" dirty="0" err="1">
                <a:latin typeface="Calibri Light" panose="020F0302020204030204" pitchFamily="34" charset="0"/>
                <a:cs typeface="Calibri Light" panose="020F0302020204030204" pitchFamily="34" charset="0"/>
              </a:rPr>
              <a:t>D'ici</a:t>
            </a:r>
            <a:r>
              <a:rPr lang="en-US" sz="2000" strike="noStrike" spc="-1" dirty="0">
                <a:latin typeface="Calibri Light" panose="020F0302020204030204" pitchFamily="34" charset="0"/>
                <a:cs typeface="Calibri Light" panose="020F0302020204030204" pitchFamily="34" charset="0"/>
              </a:rPr>
              <a:t> </a:t>
            </a:r>
            <a:r>
              <a:rPr lang="en-US" sz="2000" spc="-1" dirty="0">
                <a:latin typeface="Calibri Light" panose="020F0302020204030204" pitchFamily="34" charset="0"/>
                <a:cs typeface="Calibri Light" panose="020F0302020204030204" pitchFamily="34" charset="0"/>
              </a:rPr>
              <a:t>2</a:t>
            </a:r>
            <a:r>
              <a:rPr lang="en-US" sz="2000" strike="noStrike" spc="-1" dirty="0">
                <a:latin typeface="Calibri Light" panose="020F0302020204030204" pitchFamily="34" charset="0"/>
                <a:cs typeface="Calibri Light" panose="020F0302020204030204" pitchFamily="34" charset="0"/>
              </a:rPr>
              <a:t>030, réduire de </a:t>
            </a:r>
            <a:r>
              <a:rPr lang="en-US" sz="2000" strike="noStrike" spc="-1" dirty="0" err="1">
                <a:latin typeface="Calibri Light" panose="020F0302020204030204" pitchFamily="34" charset="0"/>
                <a:cs typeface="Calibri Light" panose="020F0302020204030204" pitchFamily="34" charset="0"/>
              </a:rPr>
              <a:t>moitié</a:t>
            </a:r>
            <a:r>
              <a:rPr lang="en-US" sz="2000" strike="noStrike" spc="-1" dirty="0">
                <a:latin typeface="Calibri Light" panose="020F0302020204030204" pitchFamily="34" charset="0"/>
                <a:cs typeface="Calibri Light" panose="020F0302020204030204" pitchFamily="34" charset="0"/>
              </a:rPr>
              <a:t> à </a:t>
            </a:r>
            <a:r>
              <a:rPr lang="en-US" sz="2000" strike="noStrike" spc="-1" dirty="0" err="1">
                <a:latin typeface="Calibri Light" panose="020F0302020204030204" pitchFamily="34" charset="0"/>
                <a:cs typeface="Calibri Light" panose="020F0302020204030204" pitchFamily="34" charset="0"/>
              </a:rPr>
              <a:t>l’echelle</a:t>
            </a:r>
            <a:r>
              <a:rPr lang="en-US" sz="2000" strike="noStrike" spc="-1" dirty="0">
                <a:latin typeface="Calibri Light" panose="020F0302020204030204" pitchFamily="34" charset="0"/>
                <a:cs typeface="Calibri Light" panose="020F0302020204030204" pitchFamily="34" charset="0"/>
              </a:rPr>
              <a:t> </a:t>
            </a:r>
            <a:r>
              <a:rPr lang="en-US" sz="2000" strike="noStrike" spc="-1" dirty="0" err="1">
                <a:latin typeface="Calibri Light" panose="020F0302020204030204" pitchFamily="34" charset="0"/>
                <a:cs typeface="Calibri Light" panose="020F0302020204030204" pitchFamily="34" charset="0"/>
              </a:rPr>
              <a:t>mondiale</a:t>
            </a:r>
            <a:r>
              <a:rPr lang="en-US" sz="2000" strike="noStrike" spc="-1" dirty="0">
                <a:latin typeface="Calibri Light" panose="020F0302020204030204" pitchFamily="34" charset="0"/>
                <a:cs typeface="Calibri Light" panose="020F0302020204030204" pitchFamily="34" charset="0"/>
              </a:rPr>
              <a:t> le volume du </a:t>
            </a:r>
            <a:r>
              <a:rPr lang="en-US" sz="2000" strike="noStrike" spc="-1" dirty="0" err="1">
                <a:latin typeface="Calibri Light" panose="020F0302020204030204" pitchFamily="34" charset="0"/>
                <a:cs typeface="Calibri Light" panose="020F0302020204030204" pitchFamily="34" charset="0"/>
              </a:rPr>
              <a:t>gaspillage</a:t>
            </a:r>
            <a:r>
              <a:rPr lang="en-US" sz="2000" strike="noStrike" spc="-1" dirty="0">
                <a:latin typeface="Calibri Light" panose="020F0302020204030204" pitchFamily="34" charset="0"/>
                <a:cs typeface="Calibri Light" panose="020F0302020204030204" pitchFamily="34" charset="0"/>
              </a:rPr>
              <a:t> </a:t>
            </a:r>
            <a:r>
              <a:rPr lang="en-US" sz="2000" strike="noStrike" spc="-1" dirty="0" err="1">
                <a:latin typeface="Calibri Light" panose="020F0302020204030204" pitchFamily="34" charset="0"/>
                <a:cs typeface="Calibri Light" panose="020F0302020204030204" pitchFamily="34" charset="0"/>
              </a:rPr>
              <a:t>alimentaire</a:t>
            </a:r>
            <a:r>
              <a:rPr lang="en-US" sz="2000" strike="noStrike" spc="-1" dirty="0">
                <a:latin typeface="Calibri Light" panose="020F0302020204030204" pitchFamily="34" charset="0"/>
                <a:cs typeface="Calibri Light" panose="020F0302020204030204" pitchFamily="34" charset="0"/>
              </a:rPr>
              <a:t> par habitant au </a:t>
            </a:r>
            <a:r>
              <a:rPr lang="en-US" sz="2000" strike="noStrike" spc="-1" dirty="0" err="1">
                <a:latin typeface="Calibri Light" panose="020F0302020204030204" pitchFamily="34" charset="0"/>
                <a:cs typeface="Calibri Light" panose="020F0302020204030204" pitchFamily="34" charset="0"/>
              </a:rPr>
              <a:t>niveau</a:t>
            </a:r>
            <a:r>
              <a:rPr lang="en-US" sz="2000" strike="noStrike" spc="-1" dirty="0">
                <a:latin typeface="Calibri Light" panose="020F0302020204030204" pitchFamily="34" charset="0"/>
                <a:cs typeface="Calibri Light" panose="020F0302020204030204" pitchFamily="34" charset="0"/>
              </a:rPr>
              <a:t> de la distribution et de la </a:t>
            </a:r>
            <a:r>
              <a:rPr lang="en-US" sz="2000" strike="noStrike" spc="-1" dirty="0" err="1">
                <a:latin typeface="Calibri Light" panose="020F0302020204030204" pitchFamily="34" charset="0"/>
                <a:cs typeface="Calibri Light" panose="020F0302020204030204" pitchFamily="34" charset="0"/>
              </a:rPr>
              <a:t>consommation</a:t>
            </a:r>
            <a:r>
              <a:rPr lang="en-US" sz="2000" strike="noStrike" spc="-1" dirty="0">
                <a:latin typeface="Calibri Light" panose="020F0302020204030204" pitchFamily="34" charset="0"/>
                <a:cs typeface="Calibri Light" panose="020F0302020204030204" pitchFamily="34" charset="0"/>
              </a:rPr>
              <a:t>, et </a:t>
            </a:r>
            <a:r>
              <a:rPr lang="en-US" sz="2000" b="1" spc="-1" dirty="0">
                <a:latin typeface="Calibri" panose="020F0502020204030204" pitchFamily="34" charset="0"/>
                <a:cs typeface="Calibri" panose="020F0502020204030204" pitchFamily="34" charset="0"/>
              </a:rPr>
              <a:t>réduire les pertes </a:t>
            </a:r>
            <a:r>
              <a:rPr lang="en-US" sz="2000" b="1" spc="-1" dirty="0" err="1">
                <a:latin typeface="Calibri" panose="020F0502020204030204" pitchFamily="34" charset="0"/>
                <a:cs typeface="Calibri" panose="020F0502020204030204" pitchFamily="34" charset="0"/>
              </a:rPr>
              <a:t>alimentaires</a:t>
            </a:r>
            <a:r>
              <a:rPr lang="en-US" sz="2000" b="1" spc="-1" dirty="0">
                <a:latin typeface="Calibri" panose="020F0502020204030204" pitchFamily="34" charset="0"/>
                <a:cs typeface="Calibri" panose="020F0502020204030204" pitchFamily="34" charset="0"/>
              </a:rPr>
              <a:t> au long des </a:t>
            </a:r>
            <a:r>
              <a:rPr lang="en-US" sz="2000" b="1" spc="-1" dirty="0" err="1">
                <a:latin typeface="Calibri" panose="020F0502020204030204" pitchFamily="34" charset="0"/>
                <a:cs typeface="Calibri" panose="020F0502020204030204" pitchFamily="34" charset="0"/>
              </a:rPr>
              <a:t>chaînes</a:t>
            </a:r>
            <a:r>
              <a:rPr lang="en-US" sz="2000" b="1" spc="-1" dirty="0">
                <a:latin typeface="Calibri" panose="020F0502020204030204" pitchFamily="34" charset="0"/>
                <a:cs typeface="Calibri" panose="020F0502020204030204" pitchFamily="34" charset="0"/>
              </a:rPr>
              <a:t> de production et </a:t>
            </a:r>
            <a:r>
              <a:rPr lang="en-US" sz="2000" b="1" spc="-1" dirty="0" err="1">
                <a:latin typeface="Calibri" panose="020F0502020204030204" pitchFamily="34" charset="0"/>
                <a:cs typeface="Calibri" panose="020F0502020204030204" pitchFamily="34" charset="0"/>
              </a:rPr>
              <a:t>d'approvi-sionnement</a:t>
            </a:r>
            <a:r>
              <a:rPr lang="en-US" sz="2000" b="1" spc="-1" dirty="0">
                <a:latin typeface="Calibri" panose="020F0502020204030204" pitchFamily="34" charset="0"/>
                <a:cs typeface="Calibri" panose="020F0502020204030204" pitchFamily="34" charset="0"/>
              </a:rPr>
              <a:t>, y compris les pertes post-</a:t>
            </a:r>
            <a:r>
              <a:rPr lang="en-US" sz="2000" b="1" spc="-1" dirty="0" err="1">
                <a:latin typeface="Calibri" panose="020F0502020204030204" pitchFamily="34" charset="0"/>
                <a:cs typeface="Calibri" panose="020F0502020204030204" pitchFamily="34" charset="0"/>
              </a:rPr>
              <a:t>récolte</a:t>
            </a:r>
            <a:r>
              <a:rPr lang="en-US" sz="2000" spc="-1" dirty="0">
                <a:latin typeface="Calibri Light" panose="020F0302020204030204" pitchFamily="34" charset="0"/>
                <a:cs typeface="Calibri Light" panose="020F0302020204030204" pitchFamily="34" charset="0"/>
              </a:rPr>
              <a:t>.”</a:t>
            </a:r>
            <a:endParaRPr lang="en-US" sz="2000" strike="noStrike" spc="-1" dirty="0">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4A1A918B-F20B-9A47-8F65-829E27F107C9}"/>
              </a:ext>
            </a:extLst>
          </p:cNvPr>
          <p:cNvSpPr txBox="1"/>
          <p:nvPr/>
        </p:nvSpPr>
        <p:spPr>
          <a:xfrm>
            <a:off x="313416" y="364785"/>
            <a:ext cx="10674264" cy="634566"/>
          </a:xfrm>
          <a:prstGeom prst="rect">
            <a:avLst/>
          </a:prstGeom>
          <a:noFill/>
          <a:ln>
            <a:noFill/>
          </a:ln>
        </p:spPr>
        <p:txBody>
          <a:bodyPr anchor="t">
            <a:noAutofit/>
          </a:bodyPr>
          <a:lstStyle/>
          <a:p>
            <a:pPr>
              <a:lnSpc>
                <a:spcPct val="90000"/>
              </a:lnSpc>
            </a:pPr>
            <a:r>
              <a:rPr lang="en-US" sz="3600" b="0" strike="noStrike" spc="-1" dirty="0">
                <a:solidFill>
                  <a:schemeClr val="bg1"/>
                </a:solidFill>
                <a:latin typeface="Calibri Light"/>
              </a:rPr>
              <a:t>Principaux engagements internationaux</a:t>
            </a:r>
            <a:endParaRPr lang="en-US" sz="3600" b="0" strike="noStrike" spc="-1" dirty="0">
              <a:solidFill>
                <a:schemeClr val="bg1"/>
              </a:solidFill>
              <a:latin typeface="Calibri"/>
            </a:endParaRPr>
          </a:p>
        </p:txBody>
      </p:sp>
      <p:sp>
        <p:nvSpPr>
          <p:cNvPr id="15" name="TextShape 2">
            <a:extLst>
              <a:ext uri="{FF2B5EF4-FFF2-40B4-BE49-F238E27FC236}">
                <a16:creationId xmlns:a16="http://schemas.microsoft.com/office/drawing/2014/main" id="{0FB68EF2-770D-5A42-8E5B-8AE288532BC8}"/>
              </a:ext>
            </a:extLst>
          </p:cNvPr>
          <p:cNvSpPr txBox="1"/>
          <p:nvPr/>
        </p:nvSpPr>
        <p:spPr>
          <a:xfrm>
            <a:off x="237546" y="3042272"/>
            <a:ext cx="5696344" cy="3156078"/>
          </a:xfrm>
          <a:prstGeom prst="rect">
            <a:avLst/>
          </a:prstGeom>
          <a:solidFill>
            <a:schemeClr val="bg1"/>
          </a:solidFill>
          <a:ln>
            <a:noFill/>
          </a:ln>
        </p:spPr>
        <p:txBody>
          <a:bodyPr lIns="360000" tIns="180000" rIns="180000" bIns="360000" anchor="t">
            <a:noAutofit/>
          </a:bodyPr>
          <a:lstStyle/>
          <a:p>
            <a:pPr marL="360">
              <a:spcBef>
                <a:spcPts val="1001"/>
              </a:spcBef>
              <a:buClr>
                <a:srgbClr val="E58856"/>
              </a:buClr>
            </a:pPr>
            <a:r>
              <a:rPr lang="en-US" sz="3200" strike="noStrike" spc="-1" dirty="0">
                <a:latin typeface="Calibri Light" panose="020F0302020204030204" pitchFamily="34" charset="0"/>
                <a:cs typeface="Calibri Light" panose="020F0302020204030204" pitchFamily="34" charset="0"/>
              </a:rPr>
              <a:t>La déclaration de Malabo</a:t>
            </a:r>
          </a:p>
          <a:p>
            <a:pPr marL="360">
              <a:spcBef>
                <a:spcPts val="1001"/>
              </a:spcBef>
              <a:buClr>
                <a:srgbClr val="E58856"/>
              </a:buClr>
            </a:pPr>
            <a:endParaRPr lang="en-US" sz="2000" spc="-1" dirty="0">
              <a:latin typeface="Calibri Light" panose="020F0302020204030204" pitchFamily="34" charset="0"/>
              <a:cs typeface="Calibri Light" panose="020F0302020204030204" pitchFamily="34" charset="0"/>
            </a:endParaRPr>
          </a:p>
          <a:p>
            <a:pPr marL="360">
              <a:spcBef>
                <a:spcPts val="1001"/>
              </a:spcBef>
              <a:buClr>
                <a:srgbClr val="E58856"/>
              </a:buClr>
            </a:pPr>
            <a:r>
              <a:rPr lang="en-US" sz="2000" spc="-1" dirty="0">
                <a:latin typeface="Calibri Light" panose="020F0302020204030204" pitchFamily="34" charset="0"/>
                <a:cs typeface="Calibri Light" panose="020F0302020204030204" pitchFamily="34" charset="0"/>
              </a:rPr>
              <a:t>En 2014, les </a:t>
            </a:r>
            <a:r>
              <a:rPr lang="en-US" sz="2000" strike="noStrike" spc="-1" dirty="0">
                <a:latin typeface="Calibri Light" panose="020F0302020204030204" pitchFamily="34" charset="0"/>
                <a:cs typeface="Calibri Light" panose="020F0302020204030204" pitchFamily="34" charset="0"/>
              </a:rPr>
              <a:t>États membres de l'Union africaine se sont engagés à </a:t>
            </a:r>
            <a:r>
              <a:rPr lang="en-US" sz="2000" b="1" strike="noStrike" spc="-1" dirty="0" err="1">
                <a:latin typeface="Calibri" panose="020F0502020204030204" pitchFamily="34" charset="0"/>
                <a:cs typeface="Calibri" panose="020F0502020204030204" pitchFamily="34" charset="0"/>
              </a:rPr>
              <a:t>éliminer</a:t>
            </a:r>
            <a:r>
              <a:rPr lang="en-US" sz="2000" b="1" strike="noStrike" spc="-1" dirty="0">
                <a:latin typeface="Calibri" panose="020F0502020204030204" pitchFamily="34" charset="0"/>
                <a:cs typeface="Calibri" panose="020F0502020204030204" pitchFamily="34" charset="0"/>
              </a:rPr>
              <a:t> la faim d'ici 2025</a:t>
            </a:r>
            <a:r>
              <a:rPr lang="en-US" sz="2000" strike="noStrike" spc="-1" dirty="0">
                <a:latin typeface="Calibri Light" panose="020F0302020204030204" pitchFamily="34" charset="0"/>
                <a:cs typeface="Calibri Light" panose="020F0302020204030204" pitchFamily="34" charset="0"/>
              </a:rPr>
              <a:t>. Pour y parvenir, ils ont décidé de réduire de moitié les niveaux </a:t>
            </a:r>
            <a:r>
              <a:rPr lang="en-US" sz="2000" strike="noStrike" spc="-1" dirty="0" err="1">
                <a:latin typeface="Calibri Light" panose="020F0302020204030204" pitchFamily="34" charset="0"/>
                <a:cs typeface="Calibri Light" panose="020F0302020204030204" pitchFamily="34" charset="0"/>
              </a:rPr>
              <a:t>actuels</a:t>
            </a:r>
            <a:r>
              <a:rPr lang="en-US" sz="2000" strike="noStrike" spc="-1" dirty="0">
                <a:latin typeface="Calibri Light" panose="020F0302020204030204" pitchFamily="34" charset="0"/>
                <a:cs typeface="Calibri Light" panose="020F0302020204030204" pitchFamily="34" charset="0"/>
              </a:rPr>
              <a:t> des pertes post-récolte.</a:t>
            </a:r>
          </a:p>
        </p:txBody>
      </p:sp>
      <p:pic>
        <p:nvPicPr>
          <p:cNvPr id="9" name="Picture 8">
            <a:extLst>
              <a:ext uri="{FF2B5EF4-FFF2-40B4-BE49-F238E27FC236}">
                <a16:creationId xmlns:a16="http://schemas.microsoft.com/office/drawing/2014/main" id="{A696A32C-CC03-714D-BF5A-1308E582D3AC}"/>
              </a:ext>
            </a:extLst>
          </p:cNvPr>
          <p:cNvPicPr/>
          <p:nvPr/>
        </p:nvPicPr>
        <p:blipFill>
          <a:blip r:embed="rId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10" name="Rectangle 9">
            <a:extLst>
              <a:ext uri="{FF2B5EF4-FFF2-40B4-BE49-F238E27FC236}">
                <a16:creationId xmlns:a16="http://schemas.microsoft.com/office/drawing/2014/main" id="{01E67438-E8A1-4646-8979-F4EA69B7E2F4}"/>
              </a:ext>
            </a:extLst>
          </p:cNvPr>
          <p:cNvSpPr/>
          <p:nvPr/>
        </p:nvSpPr>
        <p:spPr>
          <a:xfrm>
            <a:off x="237546"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8745E7C-BC83-E04E-9325-1DD7C0C5E660}"/>
              </a:ext>
            </a:extLst>
          </p:cNvPr>
          <p:cNvSpPr/>
          <p:nvPr/>
        </p:nvSpPr>
        <p:spPr>
          <a:xfrm>
            <a:off x="6258110"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03F3EC3-5C1D-8846-BB15-C7C75BDE2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836" y="1657926"/>
            <a:ext cx="3061470" cy="1070961"/>
          </a:xfrm>
          <a:prstGeom prst="rect">
            <a:avLst/>
          </a:prstGeom>
        </p:spPr>
      </p:pic>
      <p:pic>
        <p:nvPicPr>
          <p:cNvPr id="13" name="Picture 12">
            <a:extLst>
              <a:ext uri="{FF2B5EF4-FFF2-40B4-BE49-F238E27FC236}">
                <a16:creationId xmlns:a16="http://schemas.microsoft.com/office/drawing/2014/main" id="{7778A83C-16FE-3844-B394-3EA10B60EBEF}"/>
              </a:ext>
            </a:extLst>
          </p:cNvPr>
          <p:cNvPicPr>
            <a:picLocks noChangeAspect="1"/>
          </p:cNvPicPr>
          <p:nvPr/>
        </p:nvPicPr>
        <p:blipFill>
          <a:blip r:embed="rId5"/>
          <a:stretch>
            <a:fillRect/>
          </a:stretch>
        </p:blipFill>
        <p:spPr>
          <a:xfrm>
            <a:off x="8023867" y="1620977"/>
            <a:ext cx="2158536" cy="1144859"/>
          </a:xfrm>
          <a:prstGeom prst="rect">
            <a:avLst/>
          </a:prstGeom>
        </p:spPr>
      </p:pic>
    </p:spTree>
    <p:extLst>
      <p:ext uri="{BB962C8B-B14F-4D97-AF65-F5344CB8AC3E}">
        <p14:creationId xmlns:p14="http://schemas.microsoft.com/office/powerpoint/2010/main" val="544021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C4723-5D87-7C42-B3EB-954E9CC8F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1" y="1325881"/>
            <a:ext cx="12191999" cy="4374963"/>
          </a:xfrm>
          <a:prstGeom prst="rect">
            <a:avLst/>
          </a:prstGeom>
        </p:spPr>
      </p:pic>
      <p:sp>
        <p:nvSpPr>
          <p:cNvPr id="2" name="Footer Placeholder 1">
            <a:extLst>
              <a:ext uri="{FF2B5EF4-FFF2-40B4-BE49-F238E27FC236}">
                <a16:creationId xmlns:a16="http://schemas.microsoft.com/office/drawing/2014/main" id="{1EAA891A-BAEA-774D-AA40-8E1F2F89A2BD}"/>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0EAABB32-14D0-A344-9F00-AC32541479BE}"/>
              </a:ext>
            </a:extLst>
          </p:cNvPr>
          <p:cNvSpPr/>
          <p:nvPr/>
        </p:nvSpPr>
        <p:spPr>
          <a:xfrm>
            <a:off x="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a:solidFill>
                  <a:schemeClr val="bg1"/>
                </a:solidFill>
                <a:latin typeface="Calibri" panose="020F0502020204030204" pitchFamily="34" charset="0"/>
                <a:cs typeface="Calibri" panose="020F0502020204030204" pitchFamily="34" charset="0"/>
              </a:rPr>
              <a:t>Mieux formuler la politique agricole</a:t>
            </a:r>
            <a:endParaRPr lang="en-US"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2780F20-80B8-A64B-B7AD-77496C744332}"/>
              </a:ext>
            </a:extLst>
          </p:cNvPr>
          <p:cNvSpPr/>
          <p:nvPr/>
        </p:nvSpPr>
        <p:spPr>
          <a:xfrm>
            <a:off x="4881000" y="1325880"/>
            <a:ext cx="2430000" cy="2195281"/>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err="1">
                <a:solidFill>
                  <a:schemeClr val="bg1"/>
                </a:solidFill>
                <a:latin typeface="Calibri" panose="020F0502020204030204" pitchFamily="34" charset="0"/>
                <a:cs typeface="Calibri" panose="020F0502020204030204" pitchFamily="34" charset="0"/>
              </a:rPr>
              <a:t>Surveiller</a:t>
            </a:r>
            <a:r>
              <a:rPr lang="en-US" spc="-1" dirty="0">
                <a:solidFill>
                  <a:schemeClr val="bg1"/>
                </a:solidFill>
                <a:latin typeface="Calibri" panose="020F0502020204030204" pitchFamily="34" charset="0"/>
                <a:cs typeface="Calibri" panose="020F0502020204030204" pitchFamily="34" charset="0"/>
              </a:rPr>
              <a:t> et évaluer les initiatives de réduction des pertes et </a:t>
            </a:r>
            <a:r>
              <a:rPr lang="en-GB" dirty="0">
                <a:solidFill>
                  <a:schemeClr val="bg1"/>
                </a:solidFill>
                <a:latin typeface="Calibri" panose="020F0502020204030204" pitchFamily="34" charset="0"/>
                <a:cs typeface="Calibri" panose="020F0502020204030204" pitchFamily="34" charset="0"/>
              </a:rPr>
              <a:t>prendre des décisions politiques et </a:t>
            </a:r>
            <a:r>
              <a:rPr lang="en-GB" dirty="0" err="1">
                <a:solidFill>
                  <a:schemeClr val="bg1"/>
                </a:solidFill>
                <a:latin typeface="Calibri" panose="020F0502020204030204" pitchFamily="34" charset="0"/>
                <a:cs typeface="Calibri" panose="020F0502020204030204" pitchFamily="34" charset="0"/>
              </a:rPr>
              <a:t>d'investissement</a:t>
            </a:r>
            <a:r>
              <a:rPr lang="en-GB" dirty="0">
                <a:solidFill>
                  <a:schemeClr val="bg1"/>
                </a:solidFill>
                <a:latin typeface="Calibri" panose="020F0502020204030204" pitchFamily="34" charset="0"/>
                <a:cs typeface="Calibri" panose="020F0502020204030204" pitchFamily="34" charset="0"/>
              </a:rPr>
              <a:t> </a:t>
            </a:r>
            <a:r>
              <a:rPr lang="en-GB" dirty="0" err="1">
                <a:solidFill>
                  <a:schemeClr val="bg1"/>
                </a:solidFill>
                <a:latin typeface="Calibri" panose="020F0502020204030204" pitchFamily="34" charset="0"/>
                <a:cs typeface="Calibri" panose="020F0502020204030204" pitchFamily="34" charset="0"/>
              </a:rPr>
              <a:t>fondées</a:t>
            </a:r>
            <a:r>
              <a:rPr lang="en-GB" dirty="0">
                <a:solidFill>
                  <a:schemeClr val="bg1"/>
                </a:solidFill>
                <a:latin typeface="Calibri" panose="020F0502020204030204" pitchFamily="34" charset="0"/>
                <a:cs typeface="Calibri" panose="020F0502020204030204" pitchFamily="34" charset="0"/>
              </a:rPr>
              <a:t> sur des </a:t>
            </a:r>
            <a:r>
              <a:rPr lang="en-GB" dirty="0" err="1">
                <a:solidFill>
                  <a:schemeClr val="bg1"/>
                </a:solidFill>
                <a:latin typeface="Calibri" panose="020F0502020204030204" pitchFamily="34" charset="0"/>
                <a:cs typeface="Calibri" panose="020F0502020204030204" pitchFamily="34" charset="0"/>
              </a:rPr>
              <a:t>données</a:t>
            </a:r>
            <a:r>
              <a:rPr lang="en-GB" dirty="0">
                <a:solidFill>
                  <a:schemeClr val="bg1"/>
                </a:solidFill>
                <a:latin typeface="Calibri" panose="020F0502020204030204" pitchFamily="34" charset="0"/>
                <a:cs typeface="Calibri" panose="020F0502020204030204" pitchFamily="34" charset="0"/>
              </a:rPr>
              <a:t> </a:t>
            </a:r>
            <a:r>
              <a:rPr lang="en-GB" dirty="0" err="1">
                <a:solidFill>
                  <a:schemeClr val="bg1"/>
                </a:solidFill>
                <a:latin typeface="Calibri" panose="020F0502020204030204" pitchFamily="34" charset="0"/>
                <a:cs typeface="Calibri" panose="020F0502020204030204" pitchFamily="34" charset="0"/>
              </a:rPr>
              <a:t>probantes</a:t>
            </a:r>
            <a:endParaRPr lang="en-US"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54A1786-BAE5-C54F-B957-B8B31C4679A6}"/>
              </a:ext>
            </a:extLst>
          </p:cNvPr>
          <p:cNvSpPr/>
          <p:nvPr/>
        </p:nvSpPr>
        <p:spPr>
          <a:xfrm>
            <a:off x="9762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a:solidFill>
                  <a:schemeClr val="bg1"/>
                </a:solidFill>
                <a:latin typeface="Calibri" panose="020F0502020204030204" pitchFamily="34" charset="0"/>
                <a:cs typeface="Calibri" panose="020F0502020204030204" pitchFamily="34" charset="0"/>
              </a:rPr>
              <a:t>Mieux </a:t>
            </a:r>
            <a:r>
              <a:rPr lang="en-US" spc="-1" dirty="0" err="1">
                <a:solidFill>
                  <a:schemeClr val="bg1"/>
                </a:solidFill>
                <a:latin typeface="Calibri" panose="020F0502020204030204" pitchFamily="34" charset="0"/>
                <a:cs typeface="Calibri" panose="020F0502020204030204" pitchFamily="34" charset="0"/>
              </a:rPr>
              <a:t>estimer</a:t>
            </a:r>
            <a:r>
              <a:rPr lang="en-US" spc="-1" dirty="0">
                <a:solidFill>
                  <a:schemeClr val="bg1"/>
                </a:solidFill>
                <a:latin typeface="Calibri" panose="020F0502020204030204" pitchFamily="34" charset="0"/>
                <a:cs typeface="Calibri" panose="020F0502020204030204" pitchFamily="34" charset="0"/>
              </a:rPr>
              <a:t> </a:t>
            </a:r>
            <a:r>
              <a:rPr lang="en-US" spc="-1" dirty="0" err="1">
                <a:solidFill>
                  <a:schemeClr val="bg1"/>
                </a:solidFill>
                <a:latin typeface="Calibri" panose="020F0502020204030204" pitchFamily="34" charset="0"/>
                <a:cs typeface="Calibri" panose="020F0502020204030204" pitchFamily="34" charset="0"/>
              </a:rPr>
              <a:t>l’approvisionnement</a:t>
            </a:r>
            <a:r>
              <a:rPr lang="en-US" spc="-1" dirty="0">
                <a:solidFill>
                  <a:schemeClr val="bg1"/>
                </a:solidFill>
                <a:latin typeface="Calibri" panose="020F0502020204030204" pitchFamily="34" charset="0"/>
                <a:cs typeface="Calibri" panose="020F0502020204030204" pitchFamily="34" charset="0"/>
              </a:rPr>
              <a:t> alimentaire dans des  zones </a:t>
            </a:r>
            <a:r>
              <a:rPr lang="en-US" spc="-1" dirty="0" err="1">
                <a:solidFill>
                  <a:schemeClr val="bg1"/>
                </a:solidFill>
                <a:latin typeface="Calibri" panose="020F0502020204030204" pitchFamily="34" charset="0"/>
                <a:cs typeface="Calibri" panose="020F0502020204030204" pitchFamily="34" charset="0"/>
              </a:rPr>
              <a:t>particulières</a:t>
            </a:r>
            <a:endParaRPr lang="en-US"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3C11392-AF82-3D4A-83A8-09B2810F4943}"/>
              </a:ext>
            </a:extLst>
          </p:cNvPr>
          <p:cNvSpPr/>
          <p:nvPr/>
        </p:nvSpPr>
        <p:spPr>
          <a:xfrm>
            <a:off x="2440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a:solidFill>
                  <a:schemeClr val="bg1"/>
                </a:solidFill>
                <a:latin typeface="Calibri" panose="020F0502020204030204" pitchFamily="34" charset="0"/>
                <a:cs typeface="Calibri" panose="020F0502020204030204" pitchFamily="34" charset="0"/>
              </a:rPr>
              <a:t>Identifier les </a:t>
            </a:r>
            <a:r>
              <a:rPr lang="en-US" spc="-1" dirty="0" err="1">
                <a:solidFill>
                  <a:schemeClr val="bg1"/>
                </a:solidFill>
                <a:latin typeface="Calibri" panose="020F0502020204030204" pitchFamily="34" charset="0"/>
                <a:cs typeface="Calibri" panose="020F0502020204030204" pitchFamily="34" charset="0"/>
              </a:rPr>
              <a:t>possibilités</a:t>
            </a:r>
            <a:r>
              <a:rPr lang="en-US" spc="-1" dirty="0">
                <a:solidFill>
                  <a:schemeClr val="bg1"/>
                </a:solidFill>
                <a:latin typeface="Calibri" panose="020F0502020204030204" pitchFamily="34" charset="0"/>
                <a:cs typeface="Calibri" panose="020F0502020204030204" pitchFamily="34" charset="0"/>
              </a:rPr>
              <a:t> de </a:t>
            </a:r>
            <a:r>
              <a:rPr lang="en-US" spc="-1" dirty="0" err="1">
                <a:solidFill>
                  <a:schemeClr val="bg1"/>
                </a:solidFill>
                <a:latin typeface="Calibri" panose="020F0502020204030204" pitchFamily="34" charset="0"/>
                <a:cs typeface="Calibri" panose="020F0502020204030204" pitchFamily="34" charset="0"/>
              </a:rPr>
              <a:t>renforcement</a:t>
            </a:r>
            <a:r>
              <a:rPr lang="en-US" spc="-1" dirty="0">
                <a:solidFill>
                  <a:schemeClr val="bg1"/>
                </a:solidFill>
                <a:latin typeface="Calibri" panose="020F0502020204030204" pitchFamily="34" charset="0"/>
                <a:cs typeface="Calibri" panose="020F0502020204030204" pitchFamily="34" charset="0"/>
              </a:rPr>
              <a:t> des chaînes de valeur</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CE2BC7E-95A9-DB40-BFEF-6BE5528FA17A}"/>
              </a:ext>
            </a:extLst>
          </p:cNvPr>
          <p:cNvSpPr/>
          <p:nvPr/>
        </p:nvSpPr>
        <p:spPr>
          <a:xfrm>
            <a:off x="7321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pc="-1" dirty="0">
                <a:solidFill>
                  <a:schemeClr val="bg1"/>
                </a:solidFill>
                <a:latin typeface="Calibri" panose="020F0502020204030204" pitchFamily="34" charset="0"/>
                <a:cs typeface="Calibri" panose="020F0502020204030204" pitchFamily="34" charset="0"/>
              </a:rPr>
              <a:t>Orienter leurs interventions vers les zones géographiques les plus touchées ou vers les zones où l'impact sera le plus important</a:t>
            </a:r>
            <a:endParaRPr lang="en-US"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E780602-BE54-8440-9576-2838875847DB}"/>
              </a:ext>
            </a:extLst>
          </p:cNvPr>
          <p:cNvSpPr/>
          <p:nvPr/>
        </p:nvSpPr>
        <p:spPr>
          <a:xfrm>
            <a:off x="0" y="361835"/>
            <a:ext cx="12192000" cy="954107"/>
          </a:xfrm>
          <a:prstGeom prst="rect">
            <a:avLst/>
          </a:prstGeom>
        </p:spPr>
        <p:txBody>
          <a:bodyPr wrap="square">
            <a:spAutoFit/>
          </a:bodyPr>
          <a:lstStyle/>
          <a:p>
            <a:pPr algn="ctr"/>
            <a:r>
              <a:rPr lang="en-US" sz="2800" b="1" spc="-1" dirty="0">
                <a:solidFill>
                  <a:srgbClr val="333333"/>
                </a:solidFill>
                <a:latin typeface="Calibri" panose="020F0502020204030204" pitchFamily="34" charset="0"/>
                <a:cs typeface="Calibri" panose="020F0502020204030204" pitchFamily="34" charset="0"/>
              </a:rPr>
              <a:t>Des données fiables </a:t>
            </a:r>
            <a:r>
              <a:rPr lang="en-US" sz="2800" spc="-1" dirty="0">
                <a:solidFill>
                  <a:srgbClr val="333333"/>
                </a:solidFill>
                <a:latin typeface="Calibri Light" panose="020F0302020204030204" pitchFamily="34" charset="0"/>
                <a:cs typeface="Calibri Light" panose="020F0302020204030204" pitchFamily="34" charset="0"/>
              </a:rPr>
              <a:t>sur les pertes post-récolte permettent aux </a:t>
            </a:r>
            <a:r>
              <a:rPr lang="en-US" sz="2800" spc="-1" dirty="0" err="1">
                <a:solidFill>
                  <a:srgbClr val="333333"/>
                </a:solidFill>
                <a:latin typeface="Calibri Light" panose="020F0302020204030204" pitchFamily="34" charset="0"/>
                <a:cs typeface="Calibri Light" panose="020F0302020204030204" pitchFamily="34" charset="0"/>
              </a:rPr>
              <a:t>donateurs</a:t>
            </a:r>
            <a:r>
              <a:rPr lang="en-US" sz="2800" spc="-1" dirty="0">
                <a:solidFill>
                  <a:srgbClr val="333333"/>
                </a:solidFill>
                <a:latin typeface="Calibri Light" panose="020F0302020204030204" pitchFamily="34" charset="0"/>
                <a:cs typeface="Calibri Light" panose="020F0302020204030204" pitchFamily="34" charset="0"/>
              </a:rPr>
              <a:t> </a:t>
            </a:r>
          </a:p>
          <a:p>
            <a:pPr algn="ctr"/>
            <a:r>
              <a:rPr lang="en-US" sz="2800" spc="-1" dirty="0">
                <a:solidFill>
                  <a:srgbClr val="333333"/>
                </a:solidFill>
                <a:latin typeface="Calibri Light" panose="020F0302020204030204" pitchFamily="34" charset="0"/>
                <a:cs typeface="Calibri Light" panose="020F0302020204030204" pitchFamily="34" charset="0"/>
              </a:rPr>
              <a:t>et aux autres parties </a:t>
            </a:r>
            <a:r>
              <a:rPr lang="en-US" sz="2800" spc="-1" dirty="0" err="1">
                <a:solidFill>
                  <a:srgbClr val="333333"/>
                </a:solidFill>
                <a:latin typeface="Calibri Light" panose="020F0302020204030204" pitchFamily="34" charset="0"/>
                <a:cs typeface="Calibri Light" panose="020F0302020204030204" pitchFamily="34" charset="0"/>
              </a:rPr>
              <a:t>prenantes</a:t>
            </a:r>
            <a:r>
              <a:rPr lang="en-US" sz="2800" spc="-1" dirty="0">
                <a:solidFill>
                  <a:srgbClr val="333333"/>
                </a:solidFill>
                <a:latin typeface="Calibri Light" panose="020F0302020204030204" pitchFamily="34" charset="0"/>
                <a:cs typeface="Calibri Light" panose="020F0302020204030204" pitchFamily="34" charset="0"/>
              </a:rPr>
              <a:t> de :</a:t>
            </a:r>
            <a:endParaRPr lang="en-US" sz="2800" dirty="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DDC9F170-9979-B447-868E-9CA6426B97A7}"/>
              </a:ext>
            </a:extLst>
          </p:cNvPr>
          <p:cNvSpPr/>
          <p:nvPr/>
        </p:nvSpPr>
        <p:spPr>
          <a:xfrm>
            <a:off x="0" y="5767072"/>
            <a:ext cx="12192000" cy="523220"/>
          </a:xfrm>
          <a:prstGeom prst="rect">
            <a:avLst/>
          </a:prstGeom>
        </p:spPr>
        <p:txBody>
          <a:bodyPr wrap="square">
            <a:spAutoFit/>
          </a:bodyPr>
          <a:lstStyle/>
          <a:p>
            <a:pPr algn="ctr"/>
            <a:r>
              <a:rPr lang="en-US" sz="2800" spc="-1" dirty="0">
                <a:solidFill>
                  <a:srgbClr val="333333"/>
                </a:solidFill>
                <a:latin typeface="Calibri Light" panose="020F0302020204030204" pitchFamily="34" charset="0"/>
                <a:cs typeface="Calibri Light" panose="020F0302020204030204" pitchFamily="34" charset="0"/>
              </a:rPr>
              <a:t>Toutefois, dans de nombreux pays, les </a:t>
            </a:r>
            <a:r>
              <a:rPr lang="en-US" sz="2800" b="1" spc="-1" dirty="0" err="1">
                <a:solidFill>
                  <a:srgbClr val="333333"/>
                </a:solidFill>
                <a:latin typeface="Calibri" panose="020F0502020204030204" pitchFamily="34" charset="0"/>
                <a:cs typeface="Calibri" panose="020F0502020204030204" pitchFamily="34" charset="0"/>
              </a:rPr>
              <a:t>données</a:t>
            </a:r>
            <a:r>
              <a:rPr lang="en-US" sz="2800" b="1" spc="-1" dirty="0">
                <a:solidFill>
                  <a:srgbClr val="333333"/>
                </a:solidFill>
                <a:latin typeface="Calibri" panose="020F0502020204030204" pitchFamily="34" charset="0"/>
                <a:cs typeface="Calibri" panose="020F0502020204030204" pitchFamily="34" charset="0"/>
              </a:rPr>
              <a:t> de </a:t>
            </a:r>
            <a:r>
              <a:rPr lang="en-US" sz="2800" b="1" spc="-1" dirty="0" err="1">
                <a:solidFill>
                  <a:srgbClr val="333333"/>
                </a:solidFill>
                <a:latin typeface="Calibri" panose="020F0502020204030204" pitchFamily="34" charset="0"/>
                <a:cs typeface="Calibri" panose="020F0502020204030204" pitchFamily="34" charset="0"/>
              </a:rPr>
              <a:t>pertes</a:t>
            </a:r>
            <a:r>
              <a:rPr lang="en-US" sz="2800" b="1" spc="-1" dirty="0">
                <a:solidFill>
                  <a:srgbClr val="333333"/>
                </a:solidFill>
                <a:latin typeface="Calibri" panose="020F0502020204030204" pitchFamily="34" charset="0"/>
                <a:cs typeface="Calibri" panose="020F0502020204030204" pitchFamily="34" charset="0"/>
              </a:rPr>
              <a:t> </a:t>
            </a:r>
            <a:r>
              <a:rPr lang="en-US" sz="2800" b="1" spc="-1" dirty="0" err="1">
                <a:solidFill>
                  <a:srgbClr val="333333"/>
                </a:solidFill>
                <a:latin typeface="Calibri" panose="020F0502020204030204" pitchFamily="34" charset="0"/>
                <a:cs typeface="Calibri" panose="020F0502020204030204" pitchFamily="34" charset="0"/>
              </a:rPr>
              <a:t>fiables</a:t>
            </a:r>
            <a:r>
              <a:rPr lang="en-US" sz="2800" b="1" spc="-1" dirty="0">
                <a:solidFill>
                  <a:srgbClr val="333333"/>
                </a:solidFill>
                <a:latin typeface="Calibri" panose="020F0502020204030204" pitchFamily="34" charset="0"/>
                <a:cs typeface="Calibri" panose="020F0502020204030204" pitchFamily="34" charset="0"/>
              </a:rPr>
              <a:t> </a:t>
            </a:r>
            <a:r>
              <a:rPr lang="en-US" sz="2800" b="1" spc="-1" dirty="0" err="1">
                <a:solidFill>
                  <a:srgbClr val="333333"/>
                </a:solidFill>
                <a:latin typeface="Calibri" panose="020F0502020204030204" pitchFamily="34" charset="0"/>
                <a:cs typeface="Calibri" panose="020F0502020204030204" pitchFamily="34" charset="0"/>
              </a:rPr>
              <a:t>sont</a:t>
            </a:r>
            <a:r>
              <a:rPr lang="en-US" sz="2800" b="1" spc="-1" dirty="0">
                <a:solidFill>
                  <a:srgbClr val="333333"/>
                </a:solidFill>
                <a:latin typeface="Calibri" panose="020F0502020204030204" pitchFamily="34" charset="0"/>
                <a:cs typeface="Calibri" panose="020F0502020204030204" pitchFamily="34" charset="0"/>
              </a:rPr>
              <a:t> rares</a:t>
            </a: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28426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F173A6-1A4B-284B-BEE5-890A46DDEC98}"/>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4" name="Picture 3">
            <a:extLst>
              <a:ext uri="{FF2B5EF4-FFF2-40B4-BE49-F238E27FC236}">
                <a16:creationId xmlns:a16="http://schemas.microsoft.com/office/drawing/2014/main" id="{E2102A05-C941-F04F-9DF0-7A30B0358FEB}"/>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b="-1350"/>
          <a:stretch/>
        </p:blipFill>
        <p:spPr>
          <a:xfrm>
            <a:off x="0" y="0"/>
            <a:ext cx="12198090" cy="6997959"/>
          </a:xfrm>
          <a:prstGeom prst="rect">
            <a:avLst/>
          </a:prstGeom>
        </p:spPr>
      </p:pic>
      <p:sp>
        <p:nvSpPr>
          <p:cNvPr id="7" name="TextShape 1">
            <a:extLst>
              <a:ext uri="{FF2B5EF4-FFF2-40B4-BE49-F238E27FC236}">
                <a16:creationId xmlns:a16="http://schemas.microsoft.com/office/drawing/2014/main" id="{2A277759-89C4-A74E-8E43-547E406950F9}"/>
              </a:ext>
            </a:extLst>
          </p:cNvPr>
          <p:cNvSpPr txBox="1"/>
          <p:nvPr/>
        </p:nvSpPr>
        <p:spPr>
          <a:xfrm>
            <a:off x="-6090" y="275892"/>
            <a:ext cx="12198090" cy="1091880"/>
          </a:xfrm>
          <a:prstGeom prst="rect">
            <a:avLst/>
          </a:prstGeom>
          <a:noFill/>
          <a:ln>
            <a:noFill/>
          </a:ln>
        </p:spPr>
        <p:txBody>
          <a:bodyPr anchor="ctr">
            <a:normAutofit fontScale="89500" lnSpcReduction="10000"/>
          </a:bodyPr>
          <a:lstStyle/>
          <a:p>
            <a:pPr algn="ctr">
              <a:lnSpc>
                <a:spcPct val="90000"/>
              </a:lnSpc>
            </a:pPr>
            <a:r>
              <a:rPr lang="en-US" sz="4400" strike="noStrike" spc="-1" dirty="0">
                <a:solidFill>
                  <a:schemeClr val="bg1"/>
                </a:solidFill>
                <a:latin typeface="Calibri" panose="020F0502020204030204" pitchFamily="34" charset="0"/>
                <a:cs typeface="Calibri" panose="020F0502020204030204" pitchFamily="34" charset="0"/>
              </a:rPr>
              <a:t>Pourquoi les données fiables sur les pertes post-récolte sont-elles rares ?</a:t>
            </a:r>
          </a:p>
        </p:txBody>
      </p:sp>
      <p:sp>
        <p:nvSpPr>
          <p:cNvPr id="13" name="Footer Placeholder 1">
            <a:extLst>
              <a:ext uri="{FF2B5EF4-FFF2-40B4-BE49-F238E27FC236}">
                <a16:creationId xmlns:a16="http://schemas.microsoft.com/office/drawing/2014/main" id="{0AF5A1BA-5401-6149-9BB9-07C2A02BC774}"/>
              </a:ext>
            </a:extLst>
          </p:cNvPr>
          <p:cNvSpPr txBox="1">
            <a:spLocks/>
          </p:cNvSpPr>
          <p:nvPr/>
        </p:nvSpPr>
        <p:spPr>
          <a:xfrm>
            <a:off x="4190880" y="65089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pic>
        <p:nvPicPr>
          <p:cNvPr id="14" name="Picture 13">
            <a:extLst>
              <a:ext uri="{FF2B5EF4-FFF2-40B4-BE49-F238E27FC236}">
                <a16:creationId xmlns:a16="http://schemas.microsoft.com/office/drawing/2014/main" id="{6DA37EB9-8157-5C4E-8E1D-A4B9C1D7DA54}"/>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445620" y="131352"/>
            <a:ext cx="619160" cy="661802"/>
          </a:xfrm>
          <a:prstGeom prst="rect">
            <a:avLst/>
          </a:prstGeom>
        </p:spPr>
      </p:pic>
      <p:sp>
        <p:nvSpPr>
          <p:cNvPr id="20" name="Rectangle 19">
            <a:extLst>
              <a:ext uri="{FF2B5EF4-FFF2-40B4-BE49-F238E27FC236}">
                <a16:creationId xmlns:a16="http://schemas.microsoft.com/office/drawing/2014/main" id="{B57800D6-8F38-6B97-B4E1-DAE94795BA4F}"/>
              </a:ext>
            </a:extLst>
          </p:cNvPr>
          <p:cNvSpPr/>
          <p:nvPr/>
        </p:nvSpPr>
        <p:spPr>
          <a:xfrm>
            <a:off x="1301114" y="1793605"/>
            <a:ext cx="4504527" cy="1944000"/>
          </a:xfrm>
          <a:prstGeom prst="rect">
            <a:avLst/>
          </a:prstGeom>
          <a:solidFill>
            <a:schemeClr val="tx2">
              <a:alpha val="70000"/>
            </a:schemeClr>
          </a:solidFill>
        </p:spPr>
        <p:txBody>
          <a:bodyPr wrap="square" tIns="540000" anchor="t">
            <a:noAutofit/>
          </a:bodyPr>
          <a:lstStyle/>
          <a:p>
            <a:pPr lvl="1"/>
            <a:r>
              <a:rPr lang="en-US" sz="2600" spc="-1" dirty="0" err="1">
                <a:solidFill>
                  <a:schemeClr val="bg1"/>
                </a:solidFill>
                <a:latin typeface="Calibri Light" panose="020F0302020204030204" pitchFamily="34" charset="0"/>
                <a:cs typeface="Calibri Light" panose="020F0302020204030204" pitchFamily="34" charset="0"/>
              </a:rPr>
              <a:t>Données</a:t>
            </a:r>
            <a:r>
              <a:rPr lang="en-US" sz="2600" spc="-1" dirty="0">
                <a:solidFill>
                  <a:schemeClr val="bg1"/>
                </a:solidFill>
                <a:latin typeface="Calibri Light" panose="020F0302020204030204" pitchFamily="34" charset="0"/>
                <a:cs typeface="Calibri Light" panose="020F0302020204030204" pitchFamily="34" charset="0"/>
              </a:rPr>
              <a:t>  </a:t>
            </a:r>
            <a:r>
              <a:rPr lang="en-US" sz="2600" spc="-1" dirty="0" err="1">
                <a:solidFill>
                  <a:schemeClr val="bg1"/>
                </a:solidFill>
                <a:latin typeface="Calibri Light" panose="020F0302020204030204" pitchFamily="34" charset="0"/>
                <a:cs typeface="Calibri Light" panose="020F0302020204030204" pitchFamily="34" charset="0"/>
              </a:rPr>
              <a:t>souvent</a:t>
            </a:r>
            <a:r>
              <a:rPr lang="en-US" sz="2600" spc="-1" dirty="0">
                <a:solidFill>
                  <a:schemeClr val="bg1"/>
                </a:solidFill>
                <a:latin typeface="Calibri Light" panose="020F0302020204030204" pitchFamily="34" charset="0"/>
                <a:cs typeface="Calibri Light" panose="020F0302020204030204" pitchFamily="34" charset="0"/>
              </a:rPr>
              <a:t> </a:t>
            </a:r>
            <a:r>
              <a:rPr lang="en-US" sz="2600" b="1" spc="-1" dirty="0" err="1">
                <a:solidFill>
                  <a:schemeClr val="bg1"/>
                </a:solidFill>
                <a:latin typeface="Calibri Light" panose="020F0302020204030204" pitchFamily="34" charset="0"/>
                <a:cs typeface="Calibri Light" panose="020F0302020204030204" pitchFamily="34" charset="0"/>
              </a:rPr>
              <a:t>hypothétiques</a:t>
            </a:r>
            <a:r>
              <a:rPr lang="en-US" sz="2600" spc="-1" dirty="0">
                <a:solidFill>
                  <a:schemeClr val="bg1"/>
                </a:solidFill>
                <a:latin typeface="Calibri Light" panose="020F0302020204030204" pitchFamily="34" charset="0"/>
                <a:cs typeface="Calibri Light" panose="020F0302020204030204" pitchFamily="34" charset="0"/>
              </a:rPr>
              <a:t> </a:t>
            </a:r>
            <a:r>
              <a:rPr lang="en-US" sz="2600" spc="-1" dirty="0" err="1">
                <a:solidFill>
                  <a:schemeClr val="bg1"/>
                </a:solidFill>
                <a:latin typeface="Calibri Light" panose="020F0302020204030204" pitchFamily="34" charset="0"/>
                <a:cs typeface="Calibri Light" panose="020F0302020204030204" pitchFamily="34" charset="0"/>
              </a:rPr>
              <a:t>plutôt</a:t>
            </a:r>
            <a:r>
              <a:rPr lang="en-US" sz="2600" spc="-1" dirty="0">
                <a:solidFill>
                  <a:schemeClr val="bg1"/>
                </a:solidFill>
                <a:latin typeface="Calibri Light" panose="020F0302020204030204" pitchFamily="34" charset="0"/>
                <a:cs typeface="Calibri Light" panose="020F0302020204030204" pitchFamily="34" charset="0"/>
              </a:rPr>
              <a:t> que </a:t>
            </a:r>
            <a:r>
              <a:rPr lang="en-US" sz="2600" spc="-1" dirty="0" err="1">
                <a:solidFill>
                  <a:schemeClr val="bg1"/>
                </a:solidFill>
                <a:latin typeface="Calibri Light" panose="020F0302020204030204" pitchFamily="34" charset="0"/>
                <a:cs typeface="Calibri Light" panose="020F0302020204030204" pitchFamily="34" charset="0"/>
              </a:rPr>
              <a:t>basées</a:t>
            </a:r>
            <a:r>
              <a:rPr lang="en-US" sz="2600" spc="-1" dirty="0">
                <a:solidFill>
                  <a:schemeClr val="bg1"/>
                </a:solidFill>
                <a:latin typeface="Calibri Light" panose="020F0302020204030204" pitchFamily="34" charset="0"/>
                <a:cs typeface="Calibri Light" panose="020F0302020204030204" pitchFamily="34" charset="0"/>
              </a:rPr>
              <a:t> sur </a:t>
            </a:r>
            <a:r>
              <a:rPr lang="en-US" sz="2600" spc="-1" dirty="0" err="1">
                <a:solidFill>
                  <a:schemeClr val="bg1"/>
                </a:solidFill>
                <a:latin typeface="Calibri Light" panose="020F0302020204030204" pitchFamily="34" charset="0"/>
                <a:cs typeface="Calibri Light" panose="020F0302020204030204" pitchFamily="34" charset="0"/>
              </a:rPr>
              <a:t>mesures</a:t>
            </a:r>
            <a:r>
              <a:rPr lang="en-US" sz="2600" spc="-1" dirty="0">
                <a:solidFill>
                  <a:schemeClr val="bg1"/>
                </a:solidFill>
                <a:latin typeface="Calibri Light" panose="020F0302020204030204" pitchFamily="34" charset="0"/>
                <a:cs typeface="Calibri Light" panose="020F0302020204030204" pitchFamily="34" charset="0"/>
              </a:rPr>
              <a:t> </a:t>
            </a:r>
            <a:r>
              <a:rPr lang="en-US" sz="2600" spc="-1" dirty="0" err="1">
                <a:solidFill>
                  <a:schemeClr val="bg1"/>
                </a:solidFill>
                <a:latin typeface="Calibri Light" panose="020F0302020204030204" pitchFamily="34" charset="0"/>
                <a:cs typeface="Calibri Light" panose="020F0302020204030204" pitchFamily="34" charset="0"/>
              </a:rPr>
              <a:t>réelles</a:t>
            </a:r>
            <a:endParaRPr lang="en-US" sz="2600" spc="-1" dirty="0">
              <a:solidFill>
                <a:schemeClr val="bg1"/>
              </a:solidFill>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ACA65289-0EF8-06B9-10F9-98606D96691F}"/>
              </a:ext>
            </a:extLst>
          </p:cNvPr>
          <p:cNvSpPr/>
          <p:nvPr/>
        </p:nvSpPr>
        <p:spPr>
          <a:xfrm>
            <a:off x="6304520" y="1793605"/>
            <a:ext cx="4487243" cy="1944000"/>
          </a:xfrm>
          <a:prstGeom prst="rect">
            <a:avLst/>
          </a:prstGeom>
          <a:solidFill>
            <a:schemeClr val="tx2">
              <a:alpha val="70000"/>
            </a:schemeClr>
          </a:solidFill>
        </p:spPr>
        <p:txBody>
          <a:bodyPr wrap="square" tIns="540000" anchor="t">
            <a:noAutofit/>
          </a:bodyPr>
          <a:lstStyle/>
          <a:p>
            <a:pPr lvl="1"/>
            <a:r>
              <a:rPr lang="en-US" sz="2600" spc="-1" dirty="0">
                <a:solidFill>
                  <a:schemeClr val="bg1"/>
                </a:solidFill>
                <a:latin typeface="Calibri Light" panose="020F0302020204030204" pitchFamily="34" charset="0"/>
                <a:cs typeface="Calibri Light" panose="020F0302020204030204" pitchFamily="34" charset="0"/>
              </a:rPr>
              <a:t>La logique et les sources </a:t>
            </a:r>
            <a:r>
              <a:rPr lang="en-US" sz="2600" spc="-1" dirty="0" err="1">
                <a:solidFill>
                  <a:schemeClr val="bg1"/>
                </a:solidFill>
                <a:latin typeface="Calibri Light" panose="020F0302020204030204" pitchFamily="34" charset="0"/>
                <a:cs typeface="Calibri Light" panose="020F0302020204030204" pitchFamily="34" charset="0"/>
              </a:rPr>
              <a:t>d'information</a:t>
            </a:r>
            <a:r>
              <a:rPr lang="en-US" sz="2600" spc="-1" dirty="0">
                <a:solidFill>
                  <a:schemeClr val="bg1"/>
                </a:solidFill>
                <a:latin typeface="Calibri Light" panose="020F0302020204030204" pitchFamily="34" charset="0"/>
                <a:cs typeface="Calibri Light" panose="020F0302020204030204" pitchFamily="34" charset="0"/>
              </a:rPr>
              <a:t> ne</a:t>
            </a:r>
            <a:r>
              <a:rPr lang="en-US" sz="2600" b="1" spc="-1" dirty="0">
                <a:solidFill>
                  <a:schemeClr val="bg1"/>
                </a:solidFill>
                <a:latin typeface="Calibri Light" panose="020F0302020204030204" pitchFamily="34" charset="0"/>
                <a:cs typeface="Calibri Light" panose="020F0302020204030204" pitchFamily="34" charset="0"/>
              </a:rPr>
              <a:t> </a:t>
            </a:r>
            <a:r>
              <a:rPr lang="en-US" sz="2600" spc="-1" dirty="0">
                <a:solidFill>
                  <a:schemeClr val="bg1"/>
                </a:solidFill>
                <a:latin typeface="Calibri Light" panose="020F0302020204030204" pitchFamily="34" charset="0"/>
                <a:cs typeface="Calibri Light" panose="020F0302020204030204" pitchFamily="34" charset="0"/>
              </a:rPr>
              <a:t>sont </a:t>
            </a:r>
            <a:r>
              <a:rPr lang="en-US" sz="2600" b="1" spc="-1" dirty="0">
                <a:solidFill>
                  <a:schemeClr val="bg1"/>
                </a:solidFill>
                <a:latin typeface="Calibri Light" panose="020F0302020204030204" pitchFamily="34" charset="0"/>
                <a:cs typeface="Calibri Light" panose="020F0302020204030204" pitchFamily="34" charset="0"/>
              </a:rPr>
              <a:t>pas toujours traçables</a:t>
            </a:r>
            <a:endParaRPr lang="en-US" sz="2600" spc="-1" dirty="0">
              <a:solidFill>
                <a:schemeClr val="bg1"/>
              </a:solidFill>
              <a:latin typeface="Calibri Light" panose="020F0302020204030204" pitchFamily="34" charset="0"/>
              <a:cs typeface="Calibri Light" panose="020F0302020204030204" pitchFamily="34" charset="0"/>
            </a:endParaRPr>
          </a:p>
        </p:txBody>
      </p:sp>
      <p:sp>
        <p:nvSpPr>
          <p:cNvPr id="22" name="Rectangle 21">
            <a:extLst>
              <a:ext uri="{FF2B5EF4-FFF2-40B4-BE49-F238E27FC236}">
                <a16:creationId xmlns:a16="http://schemas.microsoft.com/office/drawing/2014/main" id="{B69A77DA-D8AD-A810-F2C6-CE96DF1D23B4}"/>
              </a:ext>
            </a:extLst>
          </p:cNvPr>
          <p:cNvSpPr/>
          <p:nvPr/>
        </p:nvSpPr>
        <p:spPr>
          <a:xfrm>
            <a:off x="1301114" y="4449218"/>
            <a:ext cx="4504526" cy="1944000"/>
          </a:xfrm>
          <a:prstGeom prst="rect">
            <a:avLst/>
          </a:prstGeom>
          <a:solidFill>
            <a:schemeClr val="tx2">
              <a:alpha val="70000"/>
            </a:schemeClr>
          </a:solidFill>
        </p:spPr>
        <p:txBody>
          <a:bodyPr wrap="square" tIns="540000" anchor="t">
            <a:noAutofit/>
          </a:bodyPr>
          <a:lstStyle/>
          <a:p>
            <a:pPr lvl="1"/>
            <a:r>
              <a:rPr lang="en-US" sz="2600" spc="-1" dirty="0">
                <a:solidFill>
                  <a:schemeClr val="bg1"/>
                </a:solidFill>
                <a:latin typeface="Calibri Light" panose="020F0302020204030204" pitchFamily="34" charset="0"/>
                <a:cs typeface="Calibri Light" panose="020F0302020204030204" pitchFamily="34" charset="0"/>
              </a:rPr>
              <a:t>Peu d'études examinent les </a:t>
            </a:r>
            <a:r>
              <a:rPr lang="en-US" sz="2600" spc="-1" dirty="0" err="1">
                <a:solidFill>
                  <a:schemeClr val="bg1"/>
                </a:solidFill>
                <a:latin typeface="Calibri Light" panose="020F0302020204030204" pitchFamily="34" charset="0"/>
                <a:cs typeface="Calibri Light" panose="020F0302020204030204" pitchFamily="34" charset="0"/>
              </a:rPr>
              <a:t>pertes</a:t>
            </a:r>
            <a:r>
              <a:rPr lang="en-US" sz="2600" spc="-1" dirty="0">
                <a:solidFill>
                  <a:schemeClr val="bg1"/>
                </a:solidFill>
                <a:latin typeface="Calibri Light" panose="020F0302020204030204" pitchFamily="34" charset="0"/>
                <a:cs typeface="Calibri Light" panose="020F0302020204030204" pitchFamily="34" charset="0"/>
              </a:rPr>
              <a:t> au long de la </a:t>
            </a:r>
            <a:r>
              <a:rPr lang="en-US" sz="2600" b="1" spc="-1" dirty="0">
                <a:solidFill>
                  <a:schemeClr val="bg1"/>
                </a:solidFill>
                <a:latin typeface="Calibri Light" panose="020F0302020204030204" pitchFamily="34" charset="0"/>
                <a:cs typeface="Calibri Light" panose="020F0302020204030204" pitchFamily="34" charset="0"/>
              </a:rPr>
              <a:t>chaîne de </a:t>
            </a:r>
            <a:r>
              <a:rPr lang="en-US" sz="2600" b="1" spc="-1" dirty="0" err="1">
                <a:solidFill>
                  <a:schemeClr val="bg1"/>
                </a:solidFill>
                <a:latin typeface="Calibri Light" panose="020F0302020204030204" pitchFamily="34" charset="0"/>
                <a:cs typeface="Calibri Light" panose="020F0302020204030204" pitchFamily="34" charset="0"/>
              </a:rPr>
              <a:t>valeur</a:t>
            </a:r>
            <a:r>
              <a:rPr lang="en-US" sz="2600" b="1" spc="-1" dirty="0">
                <a:solidFill>
                  <a:schemeClr val="bg1"/>
                </a:solidFill>
                <a:latin typeface="Calibri Light" panose="020F0302020204030204" pitchFamily="34" charset="0"/>
                <a:cs typeface="Calibri Light" panose="020F0302020204030204" pitchFamily="34" charset="0"/>
              </a:rPr>
              <a:t> </a:t>
            </a:r>
            <a:r>
              <a:rPr lang="en-US" sz="2600" b="1" spc="-1" dirty="0" err="1">
                <a:solidFill>
                  <a:schemeClr val="bg1"/>
                </a:solidFill>
                <a:latin typeface="Calibri Light" panose="020F0302020204030204" pitchFamily="34" charset="0"/>
                <a:cs typeface="Calibri Light" panose="020F0302020204030204" pitchFamily="34" charset="0"/>
              </a:rPr>
              <a:t>entière</a:t>
            </a:r>
            <a:endParaRPr lang="en-US" sz="2600" spc="-1" dirty="0">
              <a:solidFill>
                <a:schemeClr val="bg1"/>
              </a:solidFill>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F2ADF081-A825-D3AB-81CB-419E8DFC9140}"/>
              </a:ext>
            </a:extLst>
          </p:cNvPr>
          <p:cNvSpPr/>
          <p:nvPr/>
        </p:nvSpPr>
        <p:spPr>
          <a:xfrm>
            <a:off x="6353201" y="4449218"/>
            <a:ext cx="4533615" cy="1944000"/>
          </a:xfrm>
          <a:prstGeom prst="rect">
            <a:avLst/>
          </a:prstGeom>
          <a:solidFill>
            <a:schemeClr val="tx2">
              <a:alpha val="70000"/>
            </a:schemeClr>
          </a:solidFill>
        </p:spPr>
        <p:txBody>
          <a:bodyPr wrap="square" tIns="540000" anchor="t">
            <a:noAutofit/>
          </a:bodyPr>
          <a:lstStyle/>
          <a:p>
            <a:pPr lvl="1"/>
            <a:r>
              <a:rPr lang="en-US" sz="2600" spc="-1" dirty="0">
                <a:solidFill>
                  <a:schemeClr val="bg1"/>
                </a:solidFill>
                <a:latin typeface="Calibri Light" panose="020F0302020204030204" pitchFamily="34" charset="0"/>
                <a:cs typeface="Calibri Light" panose="020F0302020204030204" pitchFamily="34" charset="0"/>
              </a:rPr>
              <a:t>Les sources des données </a:t>
            </a:r>
            <a:r>
              <a:rPr lang="en-US" sz="2600" b="1" spc="-1" dirty="0">
                <a:solidFill>
                  <a:schemeClr val="bg1"/>
                </a:solidFill>
                <a:latin typeface="Calibri Light" panose="020F0302020204030204" pitchFamily="34" charset="0"/>
                <a:cs typeface="Calibri Light" panose="020F0302020204030204" pitchFamily="34" charset="0"/>
              </a:rPr>
              <a:t>ne sont pas fiables</a:t>
            </a:r>
            <a:endParaRPr lang="en-US" sz="2600" spc="-1" dirty="0">
              <a:solidFill>
                <a:schemeClr val="bg1"/>
              </a:solidFill>
              <a:latin typeface="Calibri Light" panose="020F0302020204030204" pitchFamily="34" charset="0"/>
              <a:cs typeface="Calibri Light" panose="020F0302020204030204" pitchFamily="34" charset="0"/>
            </a:endParaRPr>
          </a:p>
        </p:txBody>
      </p:sp>
      <p:grpSp>
        <p:nvGrpSpPr>
          <p:cNvPr id="19" name="Group 18">
            <a:extLst>
              <a:ext uri="{FF2B5EF4-FFF2-40B4-BE49-F238E27FC236}">
                <a16:creationId xmlns:a16="http://schemas.microsoft.com/office/drawing/2014/main" id="{8E7916CD-9E02-7B41-A165-9A79EB225771}"/>
              </a:ext>
            </a:extLst>
          </p:cNvPr>
          <p:cNvGrpSpPr/>
          <p:nvPr/>
        </p:nvGrpSpPr>
        <p:grpSpPr>
          <a:xfrm>
            <a:off x="3051052" y="1251326"/>
            <a:ext cx="6089897" cy="3745556"/>
            <a:chOff x="2651815" y="1251326"/>
            <a:chExt cx="6089897" cy="3745556"/>
          </a:xfrm>
        </p:grpSpPr>
        <p:sp>
          <p:nvSpPr>
            <p:cNvPr id="15" name="Oval 14">
              <a:extLst>
                <a:ext uri="{FF2B5EF4-FFF2-40B4-BE49-F238E27FC236}">
                  <a16:creationId xmlns:a16="http://schemas.microsoft.com/office/drawing/2014/main" id="{D7DE96F3-1213-5E46-B814-6D4BAFDCF513}"/>
                </a:ext>
              </a:extLst>
            </p:cNvPr>
            <p:cNvSpPr/>
            <p:nvPr/>
          </p:nvSpPr>
          <p:spPr>
            <a:xfrm>
              <a:off x="7661712" y="1251326"/>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2</a:t>
              </a:r>
            </a:p>
          </p:txBody>
        </p:sp>
        <p:sp>
          <p:nvSpPr>
            <p:cNvPr id="16" name="Oval 15">
              <a:extLst>
                <a:ext uri="{FF2B5EF4-FFF2-40B4-BE49-F238E27FC236}">
                  <a16:creationId xmlns:a16="http://schemas.microsoft.com/office/drawing/2014/main" id="{A0D374C5-0ED0-AE4A-8237-32484B622CB1}"/>
                </a:ext>
              </a:extLst>
            </p:cNvPr>
            <p:cNvSpPr/>
            <p:nvPr/>
          </p:nvSpPr>
          <p:spPr>
            <a:xfrm>
              <a:off x="2651815" y="1253605"/>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1</a:t>
              </a:r>
            </a:p>
          </p:txBody>
        </p:sp>
        <p:sp>
          <p:nvSpPr>
            <p:cNvPr id="17" name="Oval 16">
              <a:extLst>
                <a:ext uri="{FF2B5EF4-FFF2-40B4-BE49-F238E27FC236}">
                  <a16:creationId xmlns:a16="http://schemas.microsoft.com/office/drawing/2014/main" id="{62D6D355-AD9B-134C-93B6-161D5356955D}"/>
                </a:ext>
              </a:extLst>
            </p:cNvPr>
            <p:cNvSpPr/>
            <p:nvPr/>
          </p:nvSpPr>
          <p:spPr>
            <a:xfrm>
              <a:off x="2651815" y="3914603"/>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3</a:t>
              </a:r>
            </a:p>
          </p:txBody>
        </p:sp>
        <p:sp>
          <p:nvSpPr>
            <p:cNvPr id="10" name="Oval 9">
              <a:extLst>
                <a:ext uri="{FF2B5EF4-FFF2-40B4-BE49-F238E27FC236}">
                  <a16:creationId xmlns:a16="http://schemas.microsoft.com/office/drawing/2014/main" id="{7181A2E8-9AA1-B3DD-FF3C-91A589CE3109}"/>
                </a:ext>
              </a:extLst>
            </p:cNvPr>
            <p:cNvSpPr/>
            <p:nvPr/>
          </p:nvSpPr>
          <p:spPr>
            <a:xfrm>
              <a:off x="7661712" y="3912324"/>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1472114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8D490-FE65-2F48-8529-CE4925F7343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CA00E42-0A8E-6942-B1A6-EAFB6D59C499}"/>
              </a:ext>
            </a:extLst>
          </p:cNvPr>
          <p:cNvSpPr>
            <a:spLocks noGrp="1"/>
          </p:cNvSpPr>
          <p:nvPr>
            <p:ph type="ftr"/>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5" name="TextShape 2">
            <a:extLst>
              <a:ext uri="{FF2B5EF4-FFF2-40B4-BE49-F238E27FC236}">
                <a16:creationId xmlns:a16="http://schemas.microsoft.com/office/drawing/2014/main" id="{7D09C430-7639-0F4E-9431-72740FA6368E}"/>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Le système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d'information</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Africain</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sur les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pertes</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post-</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récolte</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est</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la première initiative </a:t>
            </a:r>
            <a:r>
              <a:rPr lang="en-US" sz="4400" strike="noStrike" spc="-1" dirty="0" err="1">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internationale</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de collecte, d'analyse et de diffusion de données sur les </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pertes post-récolte des céréales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légumineuses</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en-US" sz="4400" b="1"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et</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en-US" sz="4400" b="1" strike="noStrike" spc="-1" dirty="0" err="1">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racines</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&amp; tubercules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en Afrique subsaharienne. </a:t>
            </a:r>
          </a:p>
        </p:txBody>
      </p:sp>
      <p:pic>
        <p:nvPicPr>
          <p:cNvPr id="11" name="Picture 10">
            <a:extLst>
              <a:ext uri="{FF2B5EF4-FFF2-40B4-BE49-F238E27FC236}">
                <a16:creationId xmlns:a16="http://schemas.microsoft.com/office/drawing/2014/main" id="{360A84F4-85A7-E64B-85BD-C06CB57DC7A8}"/>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4184044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Objectifs d'APHLIS</a:t>
            </a:r>
            <a:endParaRPr lang="en-US" sz="66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Soutenir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l'</a:t>
            </a:r>
            <a:r>
              <a:rPr lang="en-US" sz="2200" spc="-1" dirty="0">
                <a:solidFill>
                  <a:schemeClr val="tx1">
                    <a:lumMod val="75000"/>
                  </a:schemeClr>
                </a:solidFill>
                <a:latin typeface="Calibri Light" panose="020F0302020204030204" pitchFamily="34" charset="0"/>
                <a:cs typeface="Calibri Light" panose="020F0302020204030204" pitchFamily="34" charset="0"/>
              </a:rPr>
              <a:t>élaboration de stratégies nationales de réduction des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pertes</a:t>
            </a:r>
            <a:r>
              <a:rPr lang="en-US" sz="2200" spc="-1" dirty="0">
                <a:solidFill>
                  <a:schemeClr val="tx1">
                    <a:lumMod val="75000"/>
                  </a:schemeClr>
                </a:solidFill>
                <a:latin typeface="Calibri Light" panose="020F0302020204030204" pitchFamily="34" charset="0"/>
                <a:cs typeface="Calibri Light" panose="020F0302020204030204" pitchFamily="34" charset="0"/>
              </a:rPr>
              <a:t> post-</a:t>
            </a:r>
            <a:r>
              <a:rPr lang="en-US" sz="2200" spc="-1" dirty="0" err="1">
                <a:solidFill>
                  <a:schemeClr val="tx1">
                    <a:lumMod val="75000"/>
                  </a:schemeClr>
                </a:solidFill>
                <a:latin typeface="Calibri Light" panose="020F0302020204030204" pitchFamily="34" charset="0"/>
                <a:cs typeface="Calibri Light" panose="020F0302020204030204" pitchFamily="34" charset="0"/>
              </a:rPr>
              <a:t>récolte</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728294" y="3291584"/>
            <a:ext cx="2132806"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Aider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les pays à </a:t>
            </a:r>
            <a:r>
              <a:rPr lang="en-US" sz="2200" spc="-1" dirty="0" err="1">
                <a:solidFill>
                  <a:schemeClr val="tx1">
                    <a:lumMod val="75000"/>
                  </a:schemeClr>
                </a:solidFill>
                <a:latin typeface="Calibri Light" panose="020F0302020204030204" pitchFamily="34" charset="0"/>
                <a:cs typeface="Calibri Light" panose="020F0302020204030204" pitchFamily="34" charset="0"/>
              </a:rPr>
              <a:t>répondre</a:t>
            </a:r>
            <a:r>
              <a:rPr lang="en-US" sz="2200" spc="-1" dirty="0">
                <a:solidFill>
                  <a:schemeClr val="tx1">
                    <a:lumMod val="75000"/>
                  </a:schemeClr>
                </a:solidFill>
                <a:latin typeface="Calibri Light" panose="020F0302020204030204" pitchFamily="34" charset="0"/>
                <a:cs typeface="Calibri Light" panose="020F0302020204030204" pitchFamily="34" charset="0"/>
              </a:rPr>
              <a:t> à </a:t>
            </a:r>
            <a:r>
              <a:rPr lang="en-US" sz="2200" spc="-1" dirty="0" err="1">
                <a:solidFill>
                  <a:schemeClr val="tx1">
                    <a:lumMod val="75000"/>
                  </a:schemeClr>
                </a:solidFill>
                <a:latin typeface="Calibri Light" panose="020F0302020204030204" pitchFamily="34" charset="0"/>
                <a:cs typeface="Calibri Light" panose="020F0302020204030204" pitchFamily="34" charset="0"/>
              </a:rPr>
              <a:t>leur</a:t>
            </a:r>
            <a:r>
              <a:rPr lang="en-US" sz="2200" spc="-1" dirty="0">
                <a:solidFill>
                  <a:schemeClr val="tx1">
                    <a:lumMod val="75000"/>
                  </a:schemeClr>
                </a:solidFill>
                <a:latin typeface="Calibri Light" panose="020F0302020204030204" pitchFamily="34" charset="0"/>
                <a:cs typeface="Calibri Light" panose="020F0302020204030204" pitchFamily="34" charset="0"/>
              </a:rPr>
              <a:t> engagement en matière de pertes post-récolte</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5024638" y="3291585"/>
            <a:ext cx="2373374"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err="1">
                <a:solidFill>
                  <a:schemeClr val="tx2"/>
                </a:solidFill>
                <a:latin typeface="Calibri" panose="020F0502020204030204" pitchFamily="34" charset="0"/>
                <a:cs typeface="Calibri" panose="020F0502020204030204" pitchFamily="34" charset="0"/>
              </a:rPr>
              <a:t>Mettre</a:t>
            </a:r>
            <a:r>
              <a:rPr lang="en-US" sz="3200" b="1" strike="noStrike" spc="-1" dirty="0">
                <a:solidFill>
                  <a:schemeClr val="tx2"/>
                </a:solidFill>
                <a:latin typeface="Calibri" panose="020F0502020204030204" pitchFamily="34" charset="0"/>
                <a:cs typeface="Calibri" panose="020F0502020204030204" pitchFamily="34" charset="0"/>
              </a:rPr>
              <a:t> à disposition</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des décideurs les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données</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nécessaires</a:t>
            </a:r>
            <a:r>
              <a:rPr lang="en-US" sz="2200" spc="-1" dirty="0">
                <a:solidFill>
                  <a:schemeClr val="tx1">
                    <a:lumMod val="75000"/>
                  </a:schemeClr>
                </a:solidFill>
                <a:latin typeface="Calibri Light" panose="020F0302020204030204" pitchFamily="34" charset="0"/>
                <a:cs typeface="Calibri Light" panose="020F0302020204030204" pitchFamily="34" charset="0"/>
              </a:rPr>
              <a:t> pour déterminer où et comment concentrer les efforts de réduction des pertes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75812" y="3291584"/>
            <a:ext cx="2223338"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Améliorer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l'</a:t>
            </a:r>
            <a:r>
              <a:rPr lang="en-US" sz="2200" spc="-1" dirty="0" err="1">
                <a:solidFill>
                  <a:schemeClr val="tx1">
                    <a:lumMod val="75000"/>
                  </a:schemeClr>
                </a:solidFill>
                <a:latin typeface="Calibri Light" panose="020F0302020204030204" pitchFamily="34" charset="0"/>
                <a:cs typeface="Calibri Light" panose="020F0302020204030204" pitchFamily="34" charset="0"/>
              </a:rPr>
              <a:t>efficacité</a:t>
            </a:r>
            <a:r>
              <a:rPr lang="en-US" sz="2200" spc="-1" dirty="0">
                <a:solidFill>
                  <a:schemeClr val="tx1">
                    <a:lumMod val="75000"/>
                  </a:schemeClr>
                </a:solidFill>
                <a:latin typeface="Calibri Light" panose="020F0302020204030204" pitchFamily="34" charset="0"/>
                <a:cs typeface="Calibri Light" panose="020F0302020204030204" pitchFamily="34" charset="0"/>
              </a:rPr>
              <a:t> des chaînes de valeur et soutenir la planification de la sécurité alimentaire</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200" b="1" strike="noStrike" spc="-1" dirty="0">
                <a:solidFill>
                  <a:schemeClr val="tx2"/>
                </a:solidFill>
                <a:latin typeface="Calibri" panose="020F0502020204030204" pitchFamily="34" charset="0"/>
                <a:cs typeface="Calibri" panose="020F0502020204030204" pitchFamily="34" charset="0"/>
              </a:rPr>
              <a:t>Fournir</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la </a:t>
            </a:r>
            <a:r>
              <a:rPr lang="en-US" sz="2200" spc="-1" dirty="0">
                <a:solidFill>
                  <a:schemeClr val="tx1">
                    <a:lumMod val="75000"/>
                  </a:schemeClr>
                </a:solidFill>
                <a:latin typeface="Calibri Light" panose="020F0302020204030204" pitchFamily="34" charset="0"/>
                <a:cs typeface="Calibri Light" panose="020F0302020204030204" pitchFamily="34" charset="0"/>
              </a:rPr>
              <a:t>base du suivi et de l'évaluation des programmes de réduction des pertes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901173" y="336178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cxnSp>
        <p:nvCxnSpPr>
          <p:cNvPr id="18" name="Straight Connector 17">
            <a:extLst>
              <a:ext uri="{FF2B5EF4-FFF2-40B4-BE49-F238E27FC236}">
                <a16:creationId xmlns:a16="http://schemas.microsoft.com/office/drawing/2014/main" id="{845B99C8-A39A-7FF0-9A9E-22F705C9F205}"/>
              </a:ext>
            </a:extLst>
          </p:cNvPr>
          <p:cNvCxnSpPr>
            <a:cxnSpLocks/>
          </p:cNvCxnSpPr>
          <p:nvPr/>
        </p:nvCxnSpPr>
        <p:spPr>
          <a:xfrm flipV="1">
            <a:off x="7443849" y="3369805"/>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026A27-2F4A-6BDE-D59E-D2CCBC0E7C13}"/>
              </a:ext>
            </a:extLst>
          </p:cNvPr>
          <p:cNvCxnSpPr>
            <a:cxnSpLocks/>
          </p:cNvCxnSpPr>
          <p:nvPr/>
        </p:nvCxnSpPr>
        <p:spPr>
          <a:xfrm flipV="1">
            <a:off x="9799150" y="336178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483E96-F9EF-102A-3E35-6C906D37F20C}"/>
              </a:ext>
            </a:extLst>
          </p:cNvPr>
          <p:cNvCxnSpPr>
            <a:cxnSpLocks/>
          </p:cNvCxnSpPr>
          <p:nvPr/>
        </p:nvCxnSpPr>
        <p:spPr>
          <a:xfrm flipV="1">
            <a:off x="2604063" y="336178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7A1C9A-A135-6A38-D75E-44D6D3036412}"/>
              </a:ext>
            </a:extLst>
          </p:cNvPr>
          <p:cNvCxnSpPr>
            <a:cxnSpLocks/>
          </p:cNvCxnSpPr>
          <p:nvPr/>
        </p:nvCxnSpPr>
        <p:spPr>
          <a:xfrm flipV="1">
            <a:off x="173684" y="3369805"/>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255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FBF312-2743-7E4F-8D60-0B83C1958C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9D5ED85-5706-1343-A389-0E1818B9629B}"/>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latin typeface="Calibri" panose="020F0502020204030204" pitchFamily="34" charset="0"/>
                <a:cs typeface="Calibri" panose="020F0502020204030204" pitchFamily="34" charset="0"/>
              </a:rPr>
              <a:t>Données de </a:t>
            </a:r>
            <a:r>
              <a:rPr lang="en-US" sz="2200" dirty="0" err="1">
                <a:latin typeface="Calibri" panose="020F0502020204030204" pitchFamily="34" charset="0"/>
                <a:cs typeface="Calibri" panose="020F0502020204030204" pitchFamily="34" charset="0"/>
              </a:rPr>
              <a:t>produc-tion</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infranationale</a:t>
            </a:r>
            <a:endParaRPr lang="en-US" sz="220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1F9CAAE-42E0-8849-856B-4EEB503C688E}"/>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solidFill>
                  <a:schemeClr val="bg1"/>
                </a:solidFill>
                <a:latin typeface="Calibri" panose="020F0502020204030204" pitchFamily="34" charset="0"/>
                <a:cs typeface="Calibri" panose="020F0502020204030204" pitchFamily="34" charset="0"/>
              </a:rPr>
              <a:t>Conditions météorologiques</a:t>
            </a:r>
          </a:p>
        </p:txBody>
      </p:sp>
      <p:sp>
        <p:nvSpPr>
          <p:cNvPr id="8" name="Rectangle 7">
            <a:extLst>
              <a:ext uri="{FF2B5EF4-FFF2-40B4-BE49-F238E27FC236}">
                <a16:creationId xmlns:a16="http://schemas.microsoft.com/office/drawing/2014/main" id="{F0AFB337-7B63-6F42-9C28-B6A191EB69E9}"/>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err="1">
                <a:solidFill>
                  <a:schemeClr val="bg1"/>
                </a:solidFill>
                <a:latin typeface="Calibri" panose="020F0502020204030204" pitchFamily="34" charset="0"/>
                <a:cs typeface="Calibri" panose="020F0502020204030204" pitchFamily="34" charset="0"/>
              </a:rPr>
              <a:t>Ravageurs</a:t>
            </a:r>
            <a:r>
              <a:rPr lang="en-US" sz="2200" dirty="0">
                <a:solidFill>
                  <a:schemeClr val="bg1"/>
                </a:solidFill>
                <a:latin typeface="Calibri" panose="020F0502020204030204" pitchFamily="34" charset="0"/>
                <a:cs typeface="Calibri" panose="020F0502020204030204" pitchFamily="34" charset="0"/>
              </a:rPr>
              <a:t> </a:t>
            </a:r>
          </a:p>
          <a:p>
            <a:pPr>
              <a:lnSpc>
                <a:spcPct val="90000"/>
              </a:lnSpc>
            </a:pPr>
            <a:r>
              <a:rPr lang="en-US" sz="2200" dirty="0" err="1">
                <a:solidFill>
                  <a:schemeClr val="bg1"/>
                </a:solidFill>
                <a:latin typeface="Calibri" panose="020F0502020204030204" pitchFamily="34" charset="0"/>
                <a:cs typeface="Calibri" panose="020F0502020204030204" pitchFamily="34" charset="0"/>
              </a:rPr>
              <a:t>prévalents</a:t>
            </a:r>
            <a:r>
              <a:rPr lang="en-US" sz="2200" dirty="0">
                <a:solidFill>
                  <a:schemeClr val="bg1"/>
                </a:solidFill>
                <a:latin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id="{B3CC3CD8-1A62-7146-ACDF-3A75D1117FCF}"/>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solidFill>
                  <a:schemeClr val="bg1"/>
                </a:solidFill>
                <a:latin typeface="Calibri" panose="020F0502020204030204" pitchFamily="34" charset="0"/>
                <a:cs typeface="Calibri" panose="020F0502020204030204" pitchFamily="34" charset="0"/>
              </a:rPr>
              <a:t>Pourcentage commercialisé</a:t>
            </a:r>
          </a:p>
        </p:txBody>
      </p:sp>
      <p:sp>
        <p:nvSpPr>
          <p:cNvPr id="11" name="Rectangle 10">
            <a:extLst>
              <a:ext uri="{FF2B5EF4-FFF2-40B4-BE49-F238E27FC236}">
                <a16:creationId xmlns:a16="http://schemas.microsoft.com/office/drawing/2014/main" id="{16399F0C-910C-194D-B8A5-24B3F9BD6C6E}"/>
              </a:ext>
            </a:extLst>
          </p:cNvPr>
          <p:cNvSpPr/>
          <p:nvPr/>
        </p:nvSpPr>
        <p:spPr>
          <a:xfrm>
            <a:off x="5331303" y="6068016"/>
            <a:ext cx="2668785" cy="794880"/>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200" dirty="0">
                <a:solidFill>
                  <a:schemeClr val="bg1"/>
                </a:solidFill>
                <a:latin typeface="Calibri" panose="020F0502020204030204" pitchFamily="34" charset="0"/>
                <a:cs typeface="Calibri" panose="020F0502020204030204" pitchFamily="34" charset="0"/>
              </a:rPr>
              <a:t>Pratiques de </a:t>
            </a:r>
            <a:r>
              <a:rPr lang="en-US" sz="2200" dirty="0" err="1">
                <a:solidFill>
                  <a:schemeClr val="bg1"/>
                </a:solidFill>
                <a:latin typeface="Calibri" panose="020F0502020204030204" pitchFamily="34" charset="0"/>
                <a:cs typeface="Calibri" panose="020F0502020204030204" pitchFamily="34" charset="0"/>
              </a:rPr>
              <a:t>réduction</a:t>
            </a:r>
            <a:r>
              <a:rPr lang="en-US" sz="2200" dirty="0">
                <a:solidFill>
                  <a:schemeClr val="bg1"/>
                </a:solidFill>
                <a:latin typeface="Calibri" panose="020F0502020204030204" pitchFamily="34" charset="0"/>
                <a:cs typeface="Calibri" panose="020F0502020204030204" pitchFamily="34" charset="0"/>
              </a:rPr>
              <a:t> des </a:t>
            </a:r>
            <a:r>
              <a:rPr lang="en-US" sz="2200" dirty="0" err="1">
                <a:solidFill>
                  <a:schemeClr val="bg1"/>
                </a:solidFill>
                <a:latin typeface="Calibri" panose="020F0502020204030204" pitchFamily="34" charset="0"/>
                <a:cs typeface="Calibri" panose="020F0502020204030204" pitchFamily="34" charset="0"/>
              </a:rPr>
              <a:t>pertes</a:t>
            </a:r>
            <a:endParaRPr lang="en-US" sz="2200"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078D6A7-62FB-404A-A9BE-E085B5EDC33F}"/>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Fonctionnement d'APHLIS → </a:t>
            </a:r>
          </a:p>
        </p:txBody>
      </p:sp>
      <p:sp>
        <p:nvSpPr>
          <p:cNvPr id="36" name="TextBox 35">
            <a:extLst>
              <a:ext uri="{FF2B5EF4-FFF2-40B4-BE49-F238E27FC236}">
                <a16:creationId xmlns:a16="http://schemas.microsoft.com/office/drawing/2014/main" id="{55123A9D-026A-6A46-9336-140E15B04047}"/>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extrait les </a:t>
            </a:r>
            <a:r>
              <a:rPr lang="en-GB" sz="3200" dirty="0" err="1">
                <a:solidFill>
                  <a:schemeClr val="bg1"/>
                </a:solidFill>
                <a:latin typeface="Calibri" panose="020F0502020204030204" pitchFamily="34" charset="0"/>
                <a:cs typeface="Calibri" panose="020F0502020204030204" pitchFamily="34" charset="0"/>
              </a:rPr>
              <a:t>données</a:t>
            </a:r>
            <a:r>
              <a:rPr lang="en-GB" sz="3200" dirty="0">
                <a:solidFill>
                  <a:schemeClr val="bg1"/>
                </a:solidFill>
                <a:latin typeface="Calibri" panose="020F0502020204030204" pitchFamily="34" charset="0"/>
                <a:cs typeface="Calibri" panose="020F0502020204030204" pitchFamily="34" charset="0"/>
              </a:rPr>
              <a:t> de </a:t>
            </a:r>
            <a:r>
              <a:rPr lang="en-GB" sz="3200" dirty="0" err="1">
                <a:solidFill>
                  <a:schemeClr val="bg1"/>
                </a:solidFill>
                <a:latin typeface="Calibri" panose="020F0502020204030204" pitchFamily="34" charset="0"/>
                <a:cs typeface="Calibri" panose="020F0502020204030204" pitchFamily="34" charset="0"/>
              </a:rPr>
              <a:t>pertes</a:t>
            </a:r>
            <a:r>
              <a:rPr lang="en-GB" sz="3200" dirty="0">
                <a:solidFill>
                  <a:schemeClr val="bg1"/>
                </a:solidFill>
                <a:latin typeface="Calibri" panose="020F0502020204030204" pitchFamily="34" charset="0"/>
                <a:cs typeface="Calibri" panose="020F0502020204030204" pitchFamily="34" charset="0"/>
              </a:rPr>
              <a:t> de la littérature scientifique afin d'estimer les pertes à chaque étape de la chaîne de </a:t>
            </a:r>
            <a:r>
              <a:rPr lang="en-GB" sz="3200" dirty="0" err="1">
                <a:solidFill>
                  <a:schemeClr val="bg1"/>
                </a:solidFill>
                <a:latin typeface="Calibri" panose="020F0502020204030204" pitchFamily="34" charset="0"/>
                <a:cs typeface="Calibri" panose="020F0502020204030204" pitchFamily="34" charset="0"/>
              </a:rPr>
              <a:t>valeur</a:t>
            </a:r>
            <a:r>
              <a:rPr lang="en-GB" sz="3200" dirty="0">
                <a:solidFill>
                  <a:schemeClr val="bg1"/>
                </a:solidFill>
                <a:latin typeface="Calibri" panose="020F0502020204030204" pitchFamily="34" charset="0"/>
                <a:cs typeface="Calibri" panose="020F0502020204030204" pitchFamily="34" charset="0"/>
              </a:rPr>
              <a:t> post-</a:t>
            </a:r>
            <a:r>
              <a:rPr lang="en-GB" sz="3200" dirty="0" err="1">
                <a:solidFill>
                  <a:schemeClr val="bg1"/>
                </a:solidFill>
                <a:latin typeface="Calibri" panose="020F0502020204030204" pitchFamily="34" charset="0"/>
                <a:cs typeface="Calibri" panose="020F0502020204030204" pitchFamily="34" charset="0"/>
              </a:rPr>
              <a:t>récolte</a:t>
            </a:r>
            <a:endParaRPr lang="en-GB" sz="3200" dirty="0">
              <a:solidFill>
                <a:schemeClr val="bg1"/>
              </a:solidFill>
              <a:latin typeface="Calibri" panose="020F0502020204030204" pitchFamily="34" charset="0"/>
              <a:cs typeface="Calibri" panose="020F0502020204030204" pitchFamily="34" charset="0"/>
            </a:endParaRP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37" name="TextBox 36">
            <a:extLst>
              <a:ext uri="{FF2B5EF4-FFF2-40B4-BE49-F238E27FC236}">
                <a16:creationId xmlns:a16="http://schemas.microsoft.com/office/drawing/2014/main" id="{704B8680-C75D-5C4A-88F7-D45340836FEE}"/>
              </a:ext>
            </a:extLst>
          </p:cNvPr>
          <p:cNvSpPr txBox="1"/>
          <p:nvPr/>
        </p:nvSpPr>
        <p:spPr>
          <a:xfrm>
            <a:off x="7716033" y="3630139"/>
            <a:ext cx="4071774" cy="3028521"/>
          </a:xfrm>
          <a:prstGeom prst="rect">
            <a:avLst/>
          </a:prstGeom>
          <a:noFill/>
        </p:spPr>
        <p:txBody>
          <a:bodyPr wrap="square" rtlCol="0" anchor="ctr">
            <a:spAutoFit/>
          </a:bodyPr>
          <a:lstStyle/>
          <a:p>
            <a:pPr algn="r">
              <a:lnSpc>
                <a:spcPct val="90000"/>
              </a:lnSpc>
            </a:pPr>
            <a:r>
              <a:rPr lang="en-GB" sz="3000" dirty="0">
                <a:solidFill>
                  <a:schemeClr val="bg1"/>
                </a:solidFill>
                <a:latin typeface="Calibri" panose="020F0502020204030204" pitchFamily="34" charset="0"/>
                <a:cs typeface="Calibri" panose="020F0502020204030204" pitchFamily="34" charset="0"/>
              </a:rPr>
              <a:t>← Pour affiner les estimations des pertes, les experts nationaux et les statisticiens fournissent des informations spécifiques au </a:t>
            </a:r>
            <a:r>
              <a:rPr lang="en-GB" sz="3000" dirty="0" err="1">
                <a:solidFill>
                  <a:schemeClr val="bg1"/>
                </a:solidFill>
                <a:latin typeface="Calibri" panose="020F0502020204030204" pitchFamily="34" charset="0"/>
                <a:cs typeface="Calibri" panose="020F0502020204030204" pitchFamily="34" charset="0"/>
              </a:rPr>
              <a:t>contexte</a:t>
            </a:r>
            <a:endParaRPr lang="en-GB" sz="3200" dirty="0">
              <a:solidFill>
                <a:schemeClr val="bg1"/>
              </a:solidFill>
              <a:latin typeface="Calibri" panose="020F0502020204030204" pitchFamily="34" charset="0"/>
              <a:cs typeface="Calibri" panose="020F0502020204030204" pitchFamily="34" charset="0"/>
            </a:endParaRPr>
          </a:p>
        </p:txBody>
      </p:sp>
      <p:pic>
        <p:nvPicPr>
          <p:cNvPr id="38" name="Picture 8">
            <a:extLst>
              <a:ext uri="{FF2B5EF4-FFF2-40B4-BE49-F238E27FC236}">
                <a16:creationId xmlns:a16="http://schemas.microsoft.com/office/drawing/2014/main" id="{C6DC276D-A940-DD4E-84E4-749095AED1F0}"/>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15" name="Footer Placeholder 1">
            <a:extLst>
              <a:ext uri="{FF2B5EF4-FFF2-40B4-BE49-F238E27FC236}">
                <a16:creationId xmlns:a16="http://schemas.microsoft.com/office/drawing/2014/main" id="{5B282860-2C1A-8644-BF70-376BAE0C01A3}"/>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17" name="Rectangle 16">
            <a:extLst>
              <a:ext uri="{FF2B5EF4-FFF2-40B4-BE49-F238E27FC236}">
                <a16:creationId xmlns:a16="http://schemas.microsoft.com/office/drawing/2014/main" id="{E63D8DB8-0DF8-C241-97EF-75188FA99C09}"/>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200" dirty="0">
                <a:solidFill>
                  <a:schemeClr val="bg1"/>
                </a:solidFill>
                <a:latin typeface="Calibri" panose="020F0502020204030204" pitchFamily="34" charset="0"/>
                <a:cs typeface="Calibri" panose="020F0502020204030204" pitchFamily="34" charset="0"/>
              </a:rPr>
              <a:t>Durée du </a:t>
            </a:r>
          </a:p>
          <a:p>
            <a:pPr>
              <a:lnSpc>
                <a:spcPct val="90000"/>
              </a:lnSpc>
            </a:pPr>
            <a:r>
              <a:rPr lang="en-US" sz="2200" dirty="0">
                <a:solidFill>
                  <a:schemeClr val="bg1"/>
                </a:solidFill>
                <a:latin typeface="Calibri" panose="020F0502020204030204" pitchFamily="34" charset="0"/>
                <a:cs typeface="Calibri" panose="020F0502020204030204" pitchFamily="34" charset="0"/>
              </a:rPr>
              <a:t>stockage</a:t>
            </a:r>
          </a:p>
        </p:txBody>
      </p:sp>
    </p:spTree>
    <p:extLst>
      <p:ext uri="{BB962C8B-B14F-4D97-AF65-F5344CB8AC3E}">
        <p14:creationId xmlns:p14="http://schemas.microsoft.com/office/powerpoint/2010/main" val="194435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795AF334-23D7-6394-CADF-79245DCD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 y="-60518"/>
            <a:ext cx="12191999" cy="6483538"/>
          </a:xfrm>
          <a:prstGeom prst="rect">
            <a:avLst/>
          </a:prstGeom>
        </p:spPr>
      </p:pic>
      <p:sp>
        <p:nvSpPr>
          <p:cNvPr id="2" name="Footer Placeholder 1">
            <a:extLst>
              <a:ext uri="{FF2B5EF4-FFF2-40B4-BE49-F238E27FC236}">
                <a16:creationId xmlns:a16="http://schemas.microsoft.com/office/drawing/2014/main" id="{283DD5D4-4AB9-4C41-8097-A4CC046B99E2}"/>
              </a:ext>
            </a:extLst>
          </p:cNvPr>
          <p:cNvSpPr>
            <a:spLocks noGrp="1"/>
          </p:cNvSpPr>
          <p:nvPr>
            <p:ph type="ftr"/>
          </p:nvPr>
        </p:nvSpPr>
        <p:spPr>
          <a:xfrm>
            <a:off x="4038480" y="64230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dirty="0">
                <a:solidFill>
                  <a:srgbClr val="E58856"/>
                </a:solidFill>
                <a:latin typeface="Calibri"/>
              </a:rPr>
              <a:t>www.aphlis.net</a:t>
            </a:r>
            <a:endParaRPr lang="en-GB" sz="1400" b="0" strike="noStrike" spc="-1" dirty="0">
              <a:latin typeface="Times New Roman"/>
            </a:endParaRPr>
          </a:p>
        </p:txBody>
      </p:sp>
      <p:sp>
        <p:nvSpPr>
          <p:cNvPr id="3" name="Frame 2">
            <a:extLst>
              <a:ext uri="{FF2B5EF4-FFF2-40B4-BE49-F238E27FC236}">
                <a16:creationId xmlns:a16="http://schemas.microsoft.com/office/drawing/2014/main" id="{88B59015-4E19-6C20-235E-F9A953851246}"/>
              </a:ext>
            </a:extLst>
          </p:cNvPr>
          <p:cNvSpPr/>
          <p:nvPr/>
        </p:nvSpPr>
        <p:spPr>
          <a:xfrm>
            <a:off x="5155732" y="5439399"/>
            <a:ext cx="2375599" cy="213646"/>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3884586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09AE7-0EEC-5098-E669-659DA3E84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84676" cy="662888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Impact financier</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détermine l'impact financier des pertes post-récolte en </a:t>
            </a:r>
            <a:r>
              <a:rPr lang="en-US" sz="2400" spc="-1" dirty="0" err="1">
                <a:solidFill>
                  <a:schemeClr val="bg1"/>
                </a:solidFill>
                <a:latin typeface="Calibri Light" panose="020F0302020204030204" pitchFamily="34" charset="0"/>
                <a:cs typeface="Calibri Light" panose="020F0302020204030204" pitchFamily="34" charset="0"/>
              </a:rPr>
              <a:t>termes</a:t>
            </a:r>
            <a:r>
              <a:rPr lang="en-US" sz="2400" spc="-1" dirty="0">
                <a:solidFill>
                  <a:schemeClr val="bg1"/>
                </a:solidFill>
                <a:latin typeface="Calibri Light" panose="020F0302020204030204" pitchFamily="34" charset="0"/>
                <a:cs typeface="Calibri Light" panose="020F0302020204030204" pitchFamily="34" charset="0"/>
              </a:rPr>
              <a:t> de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valeur </a:t>
            </a:r>
            <a:r>
              <a:rPr lang="en-US" sz="2400" spc="-1" dirty="0" err="1">
                <a:solidFill>
                  <a:schemeClr val="bg1"/>
                </a:solidFill>
                <a:latin typeface="Calibri Light" panose="020F0302020204030204" pitchFamily="34" charset="0"/>
                <a:cs typeface="Calibri Light" panose="020F0302020204030204" pitchFamily="34" charset="0"/>
              </a:rPr>
              <a:t>monétaire</a:t>
            </a:r>
            <a:r>
              <a:rPr lang="en-US" sz="2400" spc="-1" dirty="0">
                <a:solidFill>
                  <a:schemeClr val="bg1"/>
                </a:solidFill>
                <a:latin typeface="Calibri Light" panose="020F0302020204030204" pitchFamily="34" charset="0"/>
                <a:cs typeface="Calibri Light" panose="020F0302020204030204" pitchFamily="34" charset="0"/>
              </a:rPr>
              <a:t> des </a:t>
            </a:r>
            <a:r>
              <a:rPr lang="en-US" sz="2400" spc="-1" dirty="0" err="1">
                <a:solidFill>
                  <a:schemeClr val="bg1"/>
                </a:solidFill>
                <a:latin typeface="Calibri Light" panose="020F0302020204030204" pitchFamily="34" charset="0"/>
                <a:cs typeface="Calibri Light" panose="020F0302020204030204" pitchFamily="34" charset="0"/>
              </a:rPr>
              <a:t>pertes</a:t>
            </a:r>
            <a:r>
              <a:rPr lang="en-US" sz="2400" spc="-1" dirty="0">
                <a:solidFill>
                  <a:schemeClr val="bg1"/>
                </a:solidFill>
                <a:latin typeface="Calibri Light" panose="020F0302020204030204" pitchFamily="34" charset="0"/>
                <a:cs typeface="Calibri Light" panose="020F0302020204030204" pitchFamily="34" charset="0"/>
              </a:rPr>
              <a:t> post-</a:t>
            </a:r>
            <a:r>
              <a:rPr lang="en-US" sz="2400" spc="-1" dirty="0" err="1">
                <a:solidFill>
                  <a:schemeClr val="bg1"/>
                </a:solidFill>
                <a:latin typeface="Calibri Light" panose="020F0302020204030204" pitchFamily="34" charset="0"/>
                <a:cs typeface="Calibri Light" panose="020F0302020204030204" pitchFamily="34" charset="0"/>
              </a:rPr>
              <a:t>récolte</a:t>
            </a:r>
            <a:endParaRPr lang="en-US" sz="2400" spc="-1" dirty="0">
              <a:solidFill>
                <a:schemeClr val="bg1"/>
              </a:solidFill>
              <a:latin typeface="Calibri Light" panose="020F0302020204030204" pitchFamily="34" charset="0"/>
              <a:cs typeface="Calibri Light" panose="020F0302020204030204" pitchFamily="34" charset="0"/>
            </a:endParaRP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pourcentage du PIB national et </a:t>
            </a:r>
            <a:r>
              <a:rPr lang="en-US" sz="2400" spc="-1" dirty="0" err="1">
                <a:solidFill>
                  <a:schemeClr val="bg1"/>
                </a:solidFill>
                <a:latin typeface="Calibri Light" panose="020F0302020204030204" pitchFamily="34" charset="0"/>
                <a:cs typeface="Calibri Light" panose="020F0302020204030204" pitchFamily="34" charset="0"/>
              </a:rPr>
              <a:t>agricole</a:t>
            </a:r>
            <a:r>
              <a:rPr lang="en-US" sz="2400" spc="-1" dirty="0">
                <a:solidFill>
                  <a:schemeClr val="bg1"/>
                </a:solidFill>
                <a:latin typeface="Calibri Light" panose="020F0302020204030204" pitchFamily="34" charset="0"/>
                <a:cs typeface="Calibri Light" panose="020F0302020204030204" pitchFamily="34" charset="0"/>
              </a:rPr>
              <a:t> </a:t>
            </a:r>
            <a:r>
              <a:rPr lang="en-US" sz="2400" spc="-1" dirty="0" err="1">
                <a:solidFill>
                  <a:schemeClr val="bg1"/>
                </a:solidFill>
                <a:latin typeface="Calibri Light" panose="020F0302020204030204" pitchFamily="34" charset="0"/>
                <a:cs typeface="Calibri Light" panose="020F0302020204030204" pitchFamily="34" charset="0"/>
              </a:rPr>
              <a:t>correspondant</a:t>
            </a:r>
            <a:r>
              <a:rPr lang="en-US" sz="2400" spc="-1" dirty="0">
                <a:solidFill>
                  <a:schemeClr val="bg1"/>
                </a:solidFill>
                <a:latin typeface="Calibri Light" panose="020F0302020204030204" pitchFamily="34" charset="0"/>
                <a:cs typeface="Calibri Light" panose="020F0302020204030204" pitchFamily="34" charset="0"/>
              </a:rPr>
              <a:t> aux </a:t>
            </a:r>
            <a:r>
              <a:rPr lang="en-US" sz="2400" spc="-1" dirty="0" err="1">
                <a:solidFill>
                  <a:schemeClr val="bg1"/>
                </a:solidFill>
                <a:latin typeface="Calibri Light" panose="020F0302020204030204" pitchFamily="34" charset="0"/>
                <a:cs typeface="Calibri Light" panose="020F0302020204030204" pitchFamily="34" charset="0"/>
              </a:rPr>
              <a:t>pertes</a:t>
            </a:r>
            <a:endParaRPr lang="en-US" sz="2400" spc="-1" dirty="0">
              <a:solidFill>
                <a:schemeClr val="bg1"/>
              </a:solidFill>
              <a:latin typeface="Calibri Light" panose="020F0302020204030204" pitchFamily="34" charset="0"/>
              <a:cs typeface="Calibri Light" panose="020F0302020204030204" pitchFamily="34" charset="0"/>
            </a:endParaRP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7" name="Footer Placeholder 1">
            <a:extLst>
              <a:ext uri="{FF2B5EF4-FFF2-40B4-BE49-F238E27FC236}">
                <a16:creationId xmlns:a16="http://schemas.microsoft.com/office/drawing/2014/main" id="{F1F4B581-EC04-4A41-A663-6FB9E474113F}"/>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2" name="Frame 1">
            <a:extLst>
              <a:ext uri="{FF2B5EF4-FFF2-40B4-BE49-F238E27FC236}">
                <a16:creationId xmlns:a16="http://schemas.microsoft.com/office/drawing/2014/main" id="{9DC4291F-B8A0-3D22-25F6-0B8BD8A9B2AC}"/>
              </a:ext>
            </a:extLst>
          </p:cNvPr>
          <p:cNvSpPr/>
          <p:nvPr/>
        </p:nvSpPr>
        <p:spPr>
          <a:xfrm>
            <a:off x="4010463" y="2611801"/>
            <a:ext cx="3116597" cy="290557"/>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394705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riangle 28">
            <a:extLst>
              <a:ext uri="{FF2B5EF4-FFF2-40B4-BE49-F238E27FC236}">
                <a16:creationId xmlns:a16="http://schemas.microsoft.com/office/drawing/2014/main" id="{4096F254-C280-0D43-B60F-79B073ADDFE0}"/>
              </a:ext>
            </a:extLst>
          </p:cNvPr>
          <p:cNvSpPr/>
          <p:nvPr/>
        </p:nvSpPr>
        <p:spPr>
          <a:xfrm rot="5400000">
            <a:off x="11230241" y="2226111"/>
            <a:ext cx="1338829" cy="595484"/>
          </a:xfrm>
          <a:prstGeom prst="triangle">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008D9A1-AD1D-D540-B78C-5AD8D61C07AF}"/>
              </a:ext>
            </a:extLst>
          </p:cNvPr>
          <p:cNvSpPr/>
          <p:nvPr/>
        </p:nvSpPr>
        <p:spPr>
          <a:xfrm>
            <a:off x="1" y="2121900"/>
            <a:ext cx="11697418" cy="803792"/>
          </a:xfrm>
          <a:prstGeom prst="rect">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2FD86A23-B2FE-0D49-B412-E5041A6E6567}"/>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7" name="TextBox 6">
            <a:extLst>
              <a:ext uri="{FF2B5EF4-FFF2-40B4-BE49-F238E27FC236}">
                <a16:creationId xmlns:a16="http://schemas.microsoft.com/office/drawing/2014/main" id="{9220580E-32C9-D84B-A62A-3DEE06BB34A7}"/>
              </a:ext>
            </a:extLst>
          </p:cNvPr>
          <p:cNvSpPr txBox="1"/>
          <p:nvPr/>
        </p:nvSpPr>
        <p:spPr>
          <a:xfrm>
            <a:off x="1767915" y="2957389"/>
            <a:ext cx="1260000" cy="954107"/>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Casse</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8" name="TextBox 7">
            <a:extLst>
              <a:ext uri="{FF2B5EF4-FFF2-40B4-BE49-F238E27FC236}">
                <a16:creationId xmlns:a16="http://schemas.microsoft.com/office/drawing/2014/main" id="{4944BCA3-545B-854B-A6DD-5CDB2EBAEEF5}"/>
              </a:ext>
            </a:extLst>
          </p:cNvPr>
          <p:cNvSpPr txBox="1"/>
          <p:nvPr/>
        </p:nvSpPr>
        <p:spPr>
          <a:xfrm>
            <a:off x="3253403" y="2957389"/>
            <a:ext cx="1260000"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Bétail</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Pluie</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r>
              <a:rPr lang="en-GB" sz="1400" dirty="0">
                <a:latin typeface="Calibri Light" panose="020F0302020204030204" pitchFamily="34" charset="0"/>
                <a:cs typeface="Calibri Light" panose="020F0302020204030204" pitchFamily="34" charset="0"/>
              </a:rPr>
              <a:t> / bactéries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Rongeurs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Germination / pourriture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 des sols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11" name="TextBox 10">
            <a:extLst>
              <a:ext uri="{FF2B5EF4-FFF2-40B4-BE49-F238E27FC236}">
                <a16:creationId xmlns:a16="http://schemas.microsoft.com/office/drawing/2014/main" id="{4CA7FFB9-4DA1-8747-81F9-7C0C88955DB9}"/>
              </a:ext>
            </a:extLst>
          </p:cNvPr>
          <p:cNvSpPr txBox="1"/>
          <p:nvPr/>
        </p:nvSpPr>
        <p:spPr>
          <a:xfrm>
            <a:off x="7745258" y="2957389"/>
            <a:ext cx="1260000" cy="1815882"/>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Rongeurs</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r>
              <a:rPr lang="en-GB" sz="1400" dirty="0">
                <a:latin typeface="Calibri Light" panose="020F0302020204030204" pitchFamily="34" charset="0"/>
                <a:cs typeface="Calibri Light" panose="020F0302020204030204" pitchFamily="34" charset="0"/>
              </a:rPr>
              <a:t> / bactéries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Germination / pourriture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12" name="TextBox 11">
            <a:extLst>
              <a:ext uri="{FF2B5EF4-FFF2-40B4-BE49-F238E27FC236}">
                <a16:creationId xmlns:a16="http://schemas.microsoft.com/office/drawing/2014/main" id="{FAE61C3E-771D-294A-9B4D-76D32F900ED4}"/>
              </a:ext>
            </a:extLst>
          </p:cNvPr>
          <p:cNvSpPr txBox="1"/>
          <p:nvPr/>
        </p:nvSpPr>
        <p:spPr>
          <a:xfrm>
            <a:off x="9241376" y="2957389"/>
            <a:ext cx="1260000" cy="1169551"/>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r>
              <a:rPr lang="en-GB" sz="1400" dirty="0">
                <a:latin typeface="Calibri Light" panose="020F0302020204030204" pitchFamily="34" charset="0"/>
                <a:cs typeface="Calibri Light" panose="020F0302020204030204" pitchFamily="34" charset="0"/>
              </a:rPr>
              <a:t> / bactéries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Mauvaise planification</a:t>
            </a:r>
          </a:p>
        </p:txBody>
      </p:sp>
      <p:sp>
        <p:nvSpPr>
          <p:cNvPr id="13" name="TextBox 12">
            <a:extLst>
              <a:ext uri="{FF2B5EF4-FFF2-40B4-BE49-F238E27FC236}">
                <a16:creationId xmlns:a16="http://schemas.microsoft.com/office/drawing/2014/main" id="{DFFDE2BC-2A22-B243-9206-8693E0B927E8}"/>
              </a:ext>
            </a:extLst>
          </p:cNvPr>
          <p:cNvSpPr txBox="1"/>
          <p:nvPr/>
        </p:nvSpPr>
        <p:spPr>
          <a:xfrm>
            <a:off x="10700199" y="2990778"/>
            <a:ext cx="1260000" cy="1769715"/>
          </a:xfrm>
          <a:prstGeom prst="rect">
            <a:avLst/>
          </a:prstGeom>
          <a:noFill/>
        </p:spPr>
        <p:txBody>
          <a:bodyPr wrap="square" lIns="0" tIns="0" rIns="0" rtlCol="0">
            <a:spAutoFit/>
          </a:bodyPr>
          <a:lstStyle/>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Détério</a:t>
            </a:r>
            <a:r>
              <a:rPr lang="en-GB" sz="1400" dirty="0">
                <a:latin typeface="Calibri Light" panose="020F0302020204030204" pitchFamily="34" charset="0"/>
                <a:cs typeface="Calibri Light" panose="020F0302020204030204" pitchFamily="34" charset="0"/>
              </a:rPr>
              <a:t>-</a:t>
            </a:r>
            <a:br>
              <a:rPr lang="en-GB" sz="1400" dirty="0">
                <a:latin typeface="Calibri Light" panose="020F0302020204030204" pitchFamily="34" charset="0"/>
                <a:cs typeface="Calibri Light" panose="020F0302020204030204" pitchFamily="34" charset="0"/>
              </a:rPr>
            </a:br>
            <a:r>
              <a:rPr lang="en-GB" sz="1400" dirty="0">
                <a:latin typeface="Calibri Light" panose="020F0302020204030204" pitchFamily="34" charset="0"/>
                <a:cs typeface="Calibri Light" panose="020F0302020204030204" pitchFamily="34" charset="0"/>
              </a:rPr>
              <a:t>ration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Mauvaises</a:t>
            </a:r>
            <a:r>
              <a:rPr lang="en-GB" sz="1400" dirty="0">
                <a:latin typeface="Calibri Light" panose="020F0302020204030204" pitchFamily="34" charset="0"/>
                <a:cs typeface="Calibri Light" panose="020F0302020204030204" pitchFamily="34" charset="0"/>
              </a:rPr>
              <a:t> </a:t>
            </a:r>
            <a:r>
              <a:rPr lang="en-GB" sz="1400" dirty="0" err="1">
                <a:latin typeface="Calibri Light" panose="020F0302020204030204" pitchFamily="34" charset="0"/>
                <a:cs typeface="Calibri Light" panose="020F0302020204030204" pitchFamily="34" charset="0"/>
              </a:rPr>
              <a:t>informations</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Mauvais réseaux de transport</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14" name="TextBox 13">
            <a:extLst>
              <a:ext uri="{FF2B5EF4-FFF2-40B4-BE49-F238E27FC236}">
                <a16:creationId xmlns:a16="http://schemas.microsoft.com/office/drawing/2014/main" id="{71AB6577-D230-4245-B687-DCF52AB7B0D4}"/>
              </a:ext>
            </a:extLst>
          </p:cNvPr>
          <p:cNvSpPr txBox="1"/>
          <p:nvPr/>
        </p:nvSpPr>
        <p:spPr>
          <a:xfrm>
            <a:off x="6255509"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Casse</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p:txBody>
      </p:sp>
      <p:sp>
        <p:nvSpPr>
          <p:cNvPr id="49" name="TextBox 48">
            <a:extLst>
              <a:ext uri="{FF2B5EF4-FFF2-40B4-BE49-F238E27FC236}">
                <a16:creationId xmlns:a16="http://schemas.microsoft.com/office/drawing/2014/main" id="{FAFB7DC7-FB84-6542-B378-C431912DE16E}"/>
              </a:ext>
            </a:extLst>
          </p:cNvPr>
          <p:cNvSpPr txBox="1"/>
          <p:nvPr/>
        </p:nvSpPr>
        <p:spPr>
          <a:xfrm>
            <a:off x="72974" y="2957389"/>
            <a:ext cx="1459912"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Oiseaux</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Animaux</a:t>
            </a:r>
            <a:r>
              <a:rPr lang="en-GB" sz="1400" dirty="0">
                <a:latin typeface="Calibri Light" panose="020F0302020204030204" pitchFamily="34" charset="0"/>
                <a:cs typeface="Calibri Light" panose="020F0302020204030204" pitchFamily="34" charset="0"/>
              </a:rPr>
              <a:t> </a:t>
            </a:r>
            <a:r>
              <a:rPr lang="en-GB" sz="1400" dirty="0" err="1">
                <a:latin typeface="Calibri Light" panose="020F0302020204030204" pitchFamily="34" charset="0"/>
                <a:cs typeface="Calibri Light" panose="020F0302020204030204" pitchFamily="34" charset="0"/>
              </a:rPr>
              <a:t>sauvages</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Insectes </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Moisissures</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Pluie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Germination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Éclatement</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Mauvais</a:t>
            </a:r>
            <a:r>
              <a:rPr lang="en-GB" sz="1400" dirty="0">
                <a:latin typeface="Calibri Light" panose="020F0302020204030204" pitchFamily="34" charset="0"/>
                <a:cs typeface="Calibri Light" panose="020F0302020204030204" pitchFamily="34" charset="0"/>
              </a:rPr>
              <a:t> timing</a:t>
            </a:r>
          </a:p>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Oubli</a:t>
            </a:r>
            <a:r>
              <a:rPr lang="en-GB" sz="1400" dirty="0">
                <a:latin typeface="Calibri Light" panose="020F0302020204030204" pitchFamily="34" charset="0"/>
                <a:cs typeface="Calibri Light" panose="020F0302020204030204" pitchFamily="34" charset="0"/>
              </a:rPr>
              <a:t> sur le champ</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Vol</a:t>
            </a:r>
          </a:p>
        </p:txBody>
      </p:sp>
      <p:sp>
        <p:nvSpPr>
          <p:cNvPr id="60" name="TextShape 1">
            <a:extLst>
              <a:ext uri="{FF2B5EF4-FFF2-40B4-BE49-F238E27FC236}">
                <a16:creationId xmlns:a16="http://schemas.microsoft.com/office/drawing/2014/main" id="{E1E94D37-A770-8942-8685-EAE52D81912F}"/>
              </a:ext>
            </a:extLst>
          </p:cNvPr>
          <p:cNvSpPr txBox="1"/>
          <p:nvPr/>
        </p:nvSpPr>
        <p:spPr>
          <a:xfrm>
            <a:off x="-6090" y="166254"/>
            <a:ext cx="12198090" cy="690776"/>
          </a:xfrm>
          <a:prstGeom prst="rect">
            <a:avLst/>
          </a:prstGeom>
          <a:noFill/>
          <a:ln>
            <a:noFill/>
          </a:ln>
        </p:spPr>
        <p:txBody>
          <a:bodyPr tIns="0" anchor="t">
            <a:normAutofit fontScale="97000"/>
          </a:bodyPr>
          <a:lstStyle/>
          <a:p>
            <a:pPr algn="ctr">
              <a:lnSpc>
                <a:spcPct val="90000"/>
              </a:lnSpc>
            </a:pPr>
            <a:r>
              <a:rPr lang="en-US" sz="2600" spc="-1" dirty="0">
                <a:solidFill>
                  <a:schemeClr val="tx2"/>
                </a:solidFill>
                <a:latin typeface="Calibri" panose="020F0502020204030204" pitchFamily="34" charset="0"/>
                <a:cs typeface="Calibri" panose="020F0502020204030204" pitchFamily="34" charset="0"/>
              </a:rPr>
              <a:t>Les pertes peuvent survenir à </a:t>
            </a:r>
            <a:r>
              <a:rPr lang="en-US" sz="2600" spc="-1" dirty="0" err="1">
                <a:solidFill>
                  <a:schemeClr val="tx2"/>
                </a:solidFill>
                <a:latin typeface="Calibri" panose="020F0502020204030204" pitchFamily="34" charset="0"/>
                <a:cs typeface="Calibri" panose="020F0502020204030204" pitchFamily="34" charset="0"/>
              </a:rPr>
              <a:t>chaque</a:t>
            </a:r>
            <a:r>
              <a:rPr lang="en-US" sz="2600" spc="-1" dirty="0">
                <a:solidFill>
                  <a:schemeClr val="tx2"/>
                </a:solidFill>
                <a:latin typeface="Calibri" panose="020F0502020204030204" pitchFamily="34" charset="0"/>
                <a:cs typeface="Calibri" panose="020F0502020204030204" pitchFamily="34" charset="0"/>
              </a:rPr>
              <a:t> étape de la chaîne de </a:t>
            </a:r>
            <a:r>
              <a:rPr lang="en-US" sz="2600" spc="-1" dirty="0" err="1">
                <a:solidFill>
                  <a:schemeClr val="tx2"/>
                </a:solidFill>
                <a:latin typeface="Calibri" panose="020F0502020204030204" pitchFamily="34" charset="0"/>
                <a:cs typeface="Calibri" panose="020F0502020204030204" pitchFamily="34" charset="0"/>
              </a:rPr>
              <a:t>valeur</a:t>
            </a:r>
            <a:r>
              <a:rPr lang="en-US" sz="2600" spc="-1" dirty="0">
                <a:solidFill>
                  <a:schemeClr val="tx2"/>
                </a:solidFill>
                <a:latin typeface="Calibri" panose="020F0502020204030204" pitchFamily="34" charset="0"/>
                <a:cs typeface="Calibri" panose="020F0502020204030204" pitchFamily="34" charset="0"/>
              </a:rPr>
              <a:t> post-</a:t>
            </a:r>
            <a:r>
              <a:rPr lang="en-US" sz="2600" spc="-1" dirty="0" err="1">
                <a:solidFill>
                  <a:schemeClr val="tx2"/>
                </a:solidFill>
                <a:latin typeface="Calibri" panose="020F0502020204030204" pitchFamily="34" charset="0"/>
                <a:cs typeface="Calibri" panose="020F0502020204030204" pitchFamily="34" charset="0"/>
              </a:rPr>
              <a:t>récolte</a:t>
            </a:r>
            <a:r>
              <a:rPr lang="en-US" sz="2600" spc="-1" dirty="0">
                <a:solidFill>
                  <a:schemeClr val="tx2"/>
                </a:solidFill>
                <a:latin typeface="Calibri" panose="020F0502020204030204" pitchFamily="34" charset="0"/>
                <a:cs typeface="Calibri" panose="020F0502020204030204" pitchFamily="34" charset="0"/>
              </a:rPr>
              <a:t> </a:t>
            </a:r>
            <a:endParaRPr lang="en-US" sz="2600" strike="noStrike" spc="-1" dirty="0">
              <a:solidFill>
                <a:schemeClr val="tx2"/>
              </a:solidFill>
              <a:latin typeface="Calibri" panose="020F05020202040302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75346F87-5D09-7847-B239-C8ACEF724482}"/>
              </a:ext>
            </a:extLst>
          </p:cNvPr>
          <p:cNvSpPr txBox="1"/>
          <p:nvPr/>
        </p:nvSpPr>
        <p:spPr>
          <a:xfrm>
            <a:off x="60394" y="2243028"/>
            <a:ext cx="1531504" cy="584775"/>
          </a:xfrm>
          <a:prstGeom prst="rect">
            <a:avLst/>
          </a:prstGeom>
          <a:noFill/>
        </p:spPr>
        <p:txBody>
          <a:bodyPr wrap="square" lIns="0" rIns="0" rtlCol="0">
            <a:spAutoFit/>
          </a:bodyPr>
          <a:lstStyle/>
          <a:p>
            <a:pPr>
              <a:buClr>
                <a:schemeClr val="accent2"/>
              </a:buClr>
            </a:pPr>
            <a:r>
              <a:rPr lang="en-GB" sz="1600" b="1" dirty="0" err="1">
                <a:latin typeface="Calibri" panose="020F0502020204030204" pitchFamily="34" charset="0"/>
                <a:cs typeface="Calibri" panose="020F0502020204030204" pitchFamily="34" charset="0"/>
              </a:rPr>
              <a:t>Moisson</a:t>
            </a:r>
            <a:r>
              <a:rPr lang="en-GB" sz="1600" b="1" dirty="0">
                <a:latin typeface="Calibri" panose="020F0502020204030204" pitchFamily="34" charset="0"/>
                <a:cs typeface="Calibri" panose="020F0502020204030204" pitchFamily="34" charset="0"/>
              </a:rPr>
              <a:t>/ </a:t>
            </a:r>
            <a:r>
              <a:rPr lang="en-GB" sz="1600" b="1" dirty="0" err="1">
                <a:latin typeface="Calibri" panose="020F0502020204030204" pitchFamily="34" charset="0"/>
                <a:cs typeface="Calibri" panose="020F0502020204030204" pitchFamily="34" charset="0"/>
              </a:rPr>
              <a:t>séchage</a:t>
            </a:r>
            <a:r>
              <a:rPr lang="en-GB" sz="1600" b="1" dirty="0">
                <a:latin typeface="Calibri" panose="020F0502020204030204" pitchFamily="34" charset="0"/>
                <a:cs typeface="Calibri" panose="020F0502020204030204" pitchFamily="34" charset="0"/>
              </a:rPr>
              <a:t> sur le champ</a:t>
            </a:r>
          </a:p>
        </p:txBody>
      </p:sp>
      <p:sp>
        <p:nvSpPr>
          <p:cNvPr id="65" name="TextBox 64">
            <a:extLst>
              <a:ext uri="{FF2B5EF4-FFF2-40B4-BE49-F238E27FC236}">
                <a16:creationId xmlns:a16="http://schemas.microsoft.com/office/drawing/2014/main" id="{FD75F44B-5A60-1141-B473-4B8DF85C3687}"/>
              </a:ext>
            </a:extLst>
          </p:cNvPr>
          <p:cNvSpPr txBox="1"/>
          <p:nvPr/>
        </p:nvSpPr>
        <p:spPr>
          <a:xfrm>
            <a:off x="1762871" y="2248632"/>
            <a:ext cx="1131451"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Transport du champ</a:t>
            </a:r>
          </a:p>
        </p:txBody>
      </p:sp>
      <p:sp>
        <p:nvSpPr>
          <p:cNvPr id="66" name="TextBox 65">
            <a:extLst>
              <a:ext uri="{FF2B5EF4-FFF2-40B4-BE49-F238E27FC236}">
                <a16:creationId xmlns:a16="http://schemas.microsoft.com/office/drawing/2014/main" id="{E174789C-8A85-6849-90BD-BA779CB56E09}"/>
              </a:ext>
            </a:extLst>
          </p:cNvPr>
          <p:cNvSpPr txBox="1"/>
          <p:nvPr/>
        </p:nvSpPr>
        <p:spPr>
          <a:xfrm>
            <a:off x="3342063" y="2248632"/>
            <a:ext cx="857252" cy="584775"/>
          </a:xfrm>
          <a:prstGeom prst="rect">
            <a:avLst/>
          </a:prstGeom>
          <a:noFill/>
        </p:spPr>
        <p:txBody>
          <a:bodyPr wrap="square" lIns="0" rIns="0" rtlCol="0">
            <a:spAutoFit/>
          </a:bodyPr>
          <a:lstStyle/>
          <a:p>
            <a:pPr>
              <a:buClr>
                <a:schemeClr val="accent2"/>
              </a:buClr>
            </a:pPr>
            <a:r>
              <a:rPr lang="en-GB" sz="1600" b="1" dirty="0" err="1">
                <a:latin typeface="Calibri" panose="020F0502020204030204" pitchFamily="34" charset="0"/>
                <a:cs typeface="Calibri" panose="020F0502020204030204" pitchFamily="34" charset="0"/>
              </a:rPr>
              <a:t>Séchage</a:t>
            </a:r>
            <a:r>
              <a:rPr lang="en-GB" sz="1600" b="1" dirty="0">
                <a:latin typeface="Calibri" panose="020F0502020204030204" pitchFamily="34" charset="0"/>
                <a:cs typeface="Calibri" panose="020F0502020204030204" pitchFamily="34" charset="0"/>
              </a:rPr>
              <a:t> </a:t>
            </a:r>
            <a:r>
              <a:rPr lang="en-GB" sz="1600" b="1" dirty="0" err="1">
                <a:latin typeface="Calibri" panose="020F0502020204030204" pitchFamily="34" charset="0"/>
                <a:cs typeface="Calibri" panose="020F0502020204030204" pitchFamily="34" charset="0"/>
              </a:rPr>
              <a:t>ultérieur</a:t>
            </a:r>
            <a:endParaRPr lang="en-GB" sz="1600" b="1" dirty="0">
              <a:latin typeface="Calibri" panose="020F0502020204030204" pitchFamily="34" charset="0"/>
              <a:cs typeface="Calibri" panose="020F0502020204030204" pitchFamily="34" charset="0"/>
            </a:endParaRPr>
          </a:p>
        </p:txBody>
      </p:sp>
      <p:sp>
        <p:nvSpPr>
          <p:cNvPr id="67" name="TextBox 66">
            <a:extLst>
              <a:ext uri="{FF2B5EF4-FFF2-40B4-BE49-F238E27FC236}">
                <a16:creationId xmlns:a16="http://schemas.microsoft.com/office/drawing/2014/main" id="{5FE7B55F-1A6A-8943-BEB6-BCDBB53BCCD8}"/>
              </a:ext>
            </a:extLst>
          </p:cNvPr>
          <p:cNvSpPr txBox="1"/>
          <p:nvPr/>
        </p:nvSpPr>
        <p:spPr>
          <a:xfrm>
            <a:off x="4805669" y="2248632"/>
            <a:ext cx="924029"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Battage et </a:t>
            </a:r>
            <a:r>
              <a:rPr lang="en-GB" sz="1600" b="1" dirty="0" err="1">
                <a:latin typeface="Calibri" panose="020F0502020204030204" pitchFamily="34" charset="0"/>
                <a:cs typeface="Calibri" panose="020F0502020204030204" pitchFamily="34" charset="0"/>
              </a:rPr>
              <a:t>égrenage</a:t>
            </a:r>
            <a:endParaRPr lang="en-GB" sz="1600" b="1" dirty="0">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1673BF1D-0466-E440-B9BE-0B5C64CD713E}"/>
              </a:ext>
            </a:extLst>
          </p:cNvPr>
          <p:cNvSpPr txBox="1"/>
          <p:nvPr/>
        </p:nvSpPr>
        <p:spPr>
          <a:xfrm>
            <a:off x="6374760" y="2264270"/>
            <a:ext cx="730752"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Vannage</a:t>
            </a:r>
          </a:p>
        </p:txBody>
      </p:sp>
      <p:sp>
        <p:nvSpPr>
          <p:cNvPr id="69" name="TextBox 68">
            <a:extLst>
              <a:ext uri="{FF2B5EF4-FFF2-40B4-BE49-F238E27FC236}">
                <a16:creationId xmlns:a16="http://schemas.microsoft.com/office/drawing/2014/main" id="{002149FC-CB90-624F-BC1B-DE7EE411B55D}"/>
              </a:ext>
            </a:extLst>
          </p:cNvPr>
          <p:cNvSpPr txBox="1"/>
          <p:nvPr/>
        </p:nvSpPr>
        <p:spPr>
          <a:xfrm>
            <a:off x="7811376" y="2248632"/>
            <a:ext cx="1020862"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Stockage au ménage</a:t>
            </a:r>
          </a:p>
        </p:txBody>
      </p:sp>
      <p:sp>
        <p:nvSpPr>
          <p:cNvPr id="70" name="TextBox 69">
            <a:extLst>
              <a:ext uri="{FF2B5EF4-FFF2-40B4-BE49-F238E27FC236}">
                <a16:creationId xmlns:a16="http://schemas.microsoft.com/office/drawing/2014/main" id="{12B6AECC-51A5-CC4F-860E-DFA026AEFE68}"/>
              </a:ext>
            </a:extLst>
          </p:cNvPr>
          <p:cNvSpPr txBox="1"/>
          <p:nvPr/>
        </p:nvSpPr>
        <p:spPr>
          <a:xfrm>
            <a:off x="9188521"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Transport </a:t>
            </a:r>
            <a:r>
              <a:rPr lang="en-GB" sz="1600" b="1" dirty="0" err="1">
                <a:latin typeface="Calibri" panose="020F0502020204030204" pitchFamily="34" charset="0"/>
                <a:cs typeface="Calibri" panose="020F0502020204030204" pitchFamily="34" charset="0"/>
              </a:rPr>
              <a:t>vers</a:t>
            </a:r>
            <a:r>
              <a:rPr lang="en-GB" sz="1600" b="1" dirty="0">
                <a:latin typeface="Calibri" panose="020F0502020204030204" pitchFamily="34" charset="0"/>
                <a:cs typeface="Calibri" panose="020F0502020204030204" pitchFamily="34" charset="0"/>
              </a:rPr>
              <a:t> le </a:t>
            </a:r>
            <a:r>
              <a:rPr lang="en-GB" sz="1600" b="1" dirty="0" err="1">
                <a:latin typeface="Calibri" panose="020F0502020204030204" pitchFamily="34" charset="0"/>
                <a:cs typeface="Calibri" panose="020F0502020204030204" pitchFamily="34" charset="0"/>
              </a:rPr>
              <a:t>marché</a:t>
            </a:r>
            <a:endParaRPr lang="en-GB" sz="1600" b="1" dirty="0">
              <a:latin typeface="Calibri" panose="020F050202020403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54E7E4B1-2090-FD49-A54D-8CF5AE54BF44}"/>
              </a:ext>
            </a:extLst>
          </p:cNvPr>
          <p:cNvSpPr txBox="1"/>
          <p:nvPr/>
        </p:nvSpPr>
        <p:spPr>
          <a:xfrm>
            <a:off x="10737080" y="2248632"/>
            <a:ext cx="1081832"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Stockage au </a:t>
            </a:r>
            <a:r>
              <a:rPr lang="en-GB" sz="1600" b="1" dirty="0" err="1">
                <a:latin typeface="Calibri" panose="020F0502020204030204" pitchFamily="34" charset="0"/>
                <a:cs typeface="Calibri" panose="020F0502020204030204" pitchFamily="34" charset="0"/>
              </a:rPr>
              <a:t>marché</a:t>
            </a:r>
            <a:endParaRPr lang="en-GB" sz="1600" b="1" dirty="0">
              <a:latin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9CD51F85-4930-1145-9E2A-3FAE7C935374}"/>
              </a:ext>
            </a:extLst>
          </p:cNvPr>
          <p:cNvSpPr txBox="1"/>
          <p:nvPr/>
        </p:nvSpPr>
        <p:spPr>
          <a:xfrm>
            <a:off x="4747504"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err="1">
                <a:latin typeface="Calibri Light" panose="020F0302020204030204" pitchFamily="34" charset="0"/>
                <a:cs typeface="Calibri Light" panose="020F0302020204030204" pitchFamily="34" charset="0"/>
              </a:rPr>
              <a:t>Casse</a:t>
            </a:r>
            <a:endParaRPr lang="en-GB" sz="1400" dirty="0">
              <a:latin typeface="Calibri Light" panose="020F0302020204030204" pitchFamily="34" charset="0"/>
              <a:cs typeface="Calibri Light" panose="020F0302020204030204" pitchFamily="34" charset="0"/>
            </a:endParaRP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Déversement</a:t>
            </a:r>
          </a:p>
        </p:txBody>
      </p:sp>
      <p:grpSp>
        <p:nvGrpSpPr>
          <p:cNvPr id="80" name="Group 79">
            <a:extLst>
              <a:ext uri="{FF2B5EF4-FFF2-40B4-BE49-F238E27FC236}">
                <a16:creationId xmlns:a16="http://schemas.microsoft.com/office/drawing/2014/main" id="{BCE60E33-B162-D347-8EB2-FC6A214E313E}"/>
              </a:ext>
            </a:extLst>
          </p:cNvPr>
          <p:cNvGrpSpPr/>
          <p:nvPr/>
        </p:nvGrpSpPr>
        <p:grpSpPr>
          <a:xfrm>
            <a:off x="1791796" y="1396362"/>
            <a:ext cx="892109" cy="892109"/>
            <a:chOff x="1058078" y="3775997"/>
            <a:chExt cx="892109" cy="892109"/>
          </a:xfrm>
        </p:grpSpPr>
        <p:sp>
          <p:nvSpPr>
            <p:cNvPr id="81" name="Oval 80">
              <a:extLst>
                <a:ext uri="{FF2B5EF4-FFF2-40B4-BE49-F238E27FC236}">
                  <a16:creationId xmlns:a16="http://schemas.microsoft.com/office/drawing/2014/main" id="{73632198-CFA6-D24F-A88A-34493184E435}"/>
                </a:ext>
              </a:extLst>
            </p:cNvPr>
            <p:cNvSpPr/>
            <p:nvPr/>
          </p:nvSpPr>
          <p:spPr>
            <a:xfrm>
              <a:off x="1058078" y="377599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a:extLst>
                <a:ext uri="{FF2B5EF4-FFF2-40B4-BE49-F238E27FC236}">
                  <a16:creationId xmlns:a16="http://schemas.microsoft.com/office/drawing/2014/main" id="{9D88FEA3-8384-E543-8270-CC5D4B0E42B9}"/>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5250" t="7239" r="3284" b="5583"/>
            <a:stretch/>
          </p:blipFill>
          <p:spPr>
            <a:xfrm>
              <a:off x="1248579" y="3978477"/>
              <a:ext cx="511106" cy="487148"/>
            </a:xfrm>
            <a:prstGeom prst="rect">
              <a:avLst/>
            </a:prstGeom>
          </p:spPr>
        </p:pic>
      </p:grpSp>
      <p:grpSp>
        <p:nvGrpSpPr>
          <p:cNvPr id="83" name="Group 82">
            <a:extLst>
              <a:ext uri="{FF2B5EF4-FFF2-40B4-BE49-F238E27FC236}">
                <a16:creationId xmlns:a16="http://schemas.microsoft.com/office/drawing/2014/main" id="{A5EC3EB4-E976-6C43-A0AE-6932EC249538}"/>
              </a:ext>
            </a:extLst>
          </p:cNvPr>
          <p:cNvGrpSpPr/>
          <p:nvPr/>
        </p:nvGrpSpPr>
        <p:grpSpPr>
          <a:xfrm>
            <a:off x="341188" y="1396362"/>
            <a:ext cx="892109" cy="892109"/>
            <a:chOff x="-93436" y="2345003"/>
            <a:chExt cx="892109" cy="892109"/>
          </a:xfrm>
        </p:grpSpPr>
        <p:sp>
          <p:nvSpPr>
            <p:cNvPr id="84" name="Oval 83">
              <a:extLst>
                <a:ext uri="{FF2B5EF4-FFF2-40B4-BE49-F238E27FC236}">
                  <a16:creationId xmlns:a16="http://schemas.microsoft.com/office/drawing/2014/main" id="{A771F6A1-2680-7846-97A8-08CD25B36897}"/>
                </a:ext>
              </a:extLst>
            </p:cNvPr>
            <p:cNvSpPr/>
            <p:nvPr/>
          </p:nvSpPr>
          <p:spPr>
            <a:xfrm>
              <a:off x="-93436" y="2345003"/>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5" name="Picture 84">
              <a:extLst>
                <a:ext uri="{FF2B5EF4-FFF2-40B4-BE49-F238E27FC236}">
                  <a16:creationId xmlns:a16="http://schemas.microsoft.com/office/drawing/2014/main" id="{FD09F858-F7F6-5240-90C4-2621A86423E7}"/>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3933" t="4014" r="3722" b="6131"/>
            <a:stretch/>
          </p:blipFill>
          <p:spPr>
            <a:xfrm>
              <a:off x="97413" y="2542732"/>
              <a:ext cx="510410" cy="496650"/>
            </a:xfrm>
            <a:prstGeom prst="rect">
              <a:avLst/>
            </a:prstGeom>
          </p:spPr>
        </p:pic>
      </p:grpSp>
      <p:grpSp>
        <p:nvGrpSpPr>
          <p:cNvPr id="86" name="Group 85">
            <a:extLst>
              <a:ext uri="{FF2B5EF4-FFF2-40B4-BE49-F238E27FC236}">
                <a16:creationId xmlns:a16="http://schemas.microsoft.com/office/drawing/2014/main" id="{05BD6A2C-EB90-364F-B614-990306B750D4}"/>
              </a:ext>
            </a:extLst>
          </p:cNvPr>
          <p:cNvGrpSpPr/>
          <p:nvPr/>
        </p:nvGrpSpPr>
        <p:grpSpPr>
          <a:xfrm>
            <a:off x="4787355" y="1432206"/>
            <a:ext cx="856265" cy="856265"/>
            <a:chOff x="3894095" y="3761718"/>
            <a:chExt cx="856265" cy="856265"/>
          </a:xfrm>
        </p:grpSpPr>
        <p:sp>
          <p:nvSpPr>
            <p:cNvPr id="87" name="Oval 86">
              <a:extLst>
                <a:ext uri="{FF2B5EF4-FFF2-40B4-BE49-F238E27FC236}">
                  <a16:creationId xmlns:a16="http://schemas.microsoft.com/office/drawing/2014/main" id="{E20A2559-FF47-CF43-AB44-4FFB72879DEF}"/>
                </a:ext>
              </a:extLst>
            </p:cNvPr>
            <p:cNvSpPr/>
            <p:nvPr/>
          </p:nvSpPr>
          <p:spPr>
            <a:xfrm>
              <a:off x="3894095" y="3761718"/>
              <a:ext cx="856265" cy="8562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A2DBF17A-8C8B-9E4B-AFC9-CDC88A86542B}"/>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l="3047" t="8649" r="2605" b="2883"/>
            <a:stretch/>
          </p:blipFill>
          <p:spPr>
            <a:xfrm>
              <a:off x="4067224" y="3966648"/>
              <a:ext cx="527222" cy="494355"/>
            </a:xfrm>
            <a:prstGeom prst="rect">
              <a:avLst/>
            </a:prstGeom>
          </p:spPr>
        </p:pic>
      </p:grpSp>
      <p:grpSp>
        <p:nvGrpSpPr>
          <p:cNvPr id="89" name="Group 88">
            <a:extLst>
              <a:ext uri="{FF2B5EF4-FFF2-40B4-BE49-F238E27FC236}">
                <a16:creationId xmlns:a16="http://schemas.microsoft.com/office/drawing/2014/main" id="{6DB12695-EFD2-FC4B-89A2-43569F4EBA55}"/>
              </a:ext>
            </a:extLst>
          </p:cNvPr>
          <p:cNvGrpSpPr/>
          <p:nvPr/>
        </p:nvGrpSpPr>
        <p:grpSpPr>
          <a:xfrm>
            <a:off x="6253267" y="1399254"/>
            <a:ext cx="889217" cy="889217"/>
            <a:chOff x="5357261" y="2451770"/>
            <a:chExt cx="889217" cy="889217"/>
          </a:xfrm>
        </p:grpSpPr>
        <p:sp>
          <p:nvSpPr>
            <p:cNvPr id="90" name="Oval 89">
              <a:extLst>
                <a:ext uri="{FF2B5EF4-FFF2-40B4-BE49-F238E27FC236}">
                  <a16:creationId xmlns:a16="http://schemas.microsoft.com/office/drawing/2014/main" id="{92FCFB28-3D74-7946-9CA4-932E06F81F74}"/>
                </a:ext>
              </a:extLst>
            </p:cNvPr>
            <p:cNvSpPr/>
            <p:nvPr/>
          </p:nvSpPr>
          <p:spPr>
            <a:xfrm>
              <a:off x="5357261" y="2451770"/>
              <a:ext cx="889217" cy="88921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Picture 90">
              <a:extLst>
                <a:ext uri="{FF2B5EF4-FFF2-40B4-BE49-F238E27FC236}">
                  <a16:creationId xmlns:a16="http://schemas.microsoft.com/office/drawing/2014/main" id="{7E4E4ED4-E99D-1F4D-9186-941103F340BE}"/>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26367" y="2641117"/>
              <a:ext cx="493441" cy="527287"/>
            </a:xfrm>
            <a:prstGeom prst="rect">
              <a:avLst/>
            </a:prstGeom>
          </p:spPr>
        </p:pic>
      </p:grpSp>
      <p:grpSp>
        <p:nvGrpSpPr>
          <p:cNvPr id="92" name="Group 91">
            <a:extLst>
              <a:ext uri="{FF2B5EF4-FFF2-40B4-BE49-F238E27FC236}">
                <a16:creationId xmlns:a16="http://schemas.microsoft.com/office/drawing/2014/main" id="{88F87949-DAD3-8E4F-AB38-39047DF16C54}"/>
              </a:ext>
            </a:extLst>
          </p:cNvPr>
          <p:cNvGrpSpPr/>
          <p:nvPr/>
        </p:nvGrpSpPr>
        <p:grpSpPr>
          <a:xfrm>
            <a:off x="7814015" y="1396362"/>
            <a:ext cx="892109" cy="892109"/>
            <a:chOff x="6815282" y="3757314"/>
            <a:chExt cx="892109" cy="892109"/>
          </a:xfrm>
        </p:grpSpPr>
        <p:sp>
          <p:nvSpPr>
            <p:cNvPr id="93" name="Oval 92">
              <a:extLst>
                <a:ext uri="{FF2B5EF4-FFF2-40B4-BE49-F238E27FC236}">
                  <a16:creationId xmlns:a16="http://schemas.microsoft.com/office/drawing/2014/main" id="{30544D0C-90B2-FE40-B23E-586BD1178B8C}"/>
                </a:ext>
              </a:extLst>
            </p:cNvPr>
            <p:cNvSpPr/>
            <p:nvPr/>
          </p:nvSpPr>
          <p:spPr>
            <a:xfrm>
              <a:off x="6815282" y="375731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7CA93C3E-C1BD-3D45-96A0-F6817557ABF2}"/>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l="4162" t="7729" r="6023" b="4807"/>
            <a:stretch/>
          </p:blipFill>
          <p:spPr>
            <a:xfrm>
              <a:off x="7019210" y="3952493"/>
              <a:ext cx="501893" cy="488748"/>
            </a:xfrm>
            <a:prstGeom prst="rect">
              <a:avLst/>
            </a:prstGeom>
          </p:spPr>
        </p:pic>
      </p:grpSp>
      <p:grpSp>
        <p:nvGrpSpPr>
          <p:cNvPr id="95" name="Group 94">
            <a:extLst>
              <a:ext uri="{FF2B5EF4-FFF2-40B4-BE49-F238E27FC236}">
                <a16:creationId xmlns:a16="http://schemas.microsoft.com/office/drawing/2014/main" id="{F604BCDC-3442-9041-9DE7-10FDCD27FC00}"/>
              </a:ext>
            </a:extLst>
          </p:cNvPr>
          <p:cNvGrpSpPr/>
          <p:nvPr/>
        </p:nvGrpSpPr>
        <p:grpSpPr>
          <a:xfrm>
            <a:off x="9245319" y="1396362"/>
            <a:ext cx="892109" cy="892109"/>
            <a:chOff x="8287750" y="2477847"/>
            <a:chExt cx="892109" cy="892109"/>
          </a:xfrm>
        </p:grpSpPr>
        <p:sp>
          <p:nvSpPr>
            <p:cNvPr id="96" name="Oval 95">
              <a:extLst>
                <a:ext uri="{FF2B5EF4-FFF2-40B4-BE49-F238E27FC236}">
                  <a16:creationId xmlns:a16="http://schemas.microsoft.com/office/drawing/2014/main" id="{5B91CF9E-E9DC-984C-A8F2-3A891739AA27}"/>
                </a:ext>
              </a:extLst>
            </p:cNvPr>
            <p:cNvSpPr/>
            <p:nvPr/>
          </p:nvSpPr>
          <p:spPr>
            <a:xfrm>
              <a:off x="8287750" y="247784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a:extLst>
                <a:ext uri="{FF2B5EF4-FFF2-40B4-BE49-F238E27FC236}">
                  <a16:creationId xmlns:a16="http://schemas.microsoft.com/office/drawing/2014/main" id="{B274BC75-7183-1446-8D29-F321C823F067}"/>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l="3323" t="15862" r="3170" b="12633"/>
            <a:stretch/>
          </p:blipFill>
          <p:spPr>
            <a:xfrm>
              <a:off x="8475137" y="2734753"/>
              <a:ext cx="522514" cy="399570"/>
            </a:xfrm>
            <a:prstGeom prst="rect">
              <a:avLst/>
            </a:prstGeom>
          </p:spPr>
        </p:pic>
      </p:grpSp>
      <p:grpSp>
        <p:nvGrpSpPr>
          <p:cNvPr id="98" name="Group 97">
            <a:extLst>
              <a:ext uri="{FF2B5EF4-FFF2-40B4-BE49-F238E27FC236}">
                <a16:creationId xmlns:a16="http://schemas.microsoft.com/office/drawing/2014/main" id="{0872F685-1B82-2842-8021-95F95FA7A148}"/>
              </a:ext>
            </a:extLst>
          </p:cNvPr>
          <p:cNvGrpSpPr/>
          <p:nvPr/>
        </p:nvGrpSpPr>
        <p:grpSpPr>
          <a:xfrm>
            <a:off x="10638747" y="1396362"/>
            <a:ext cx="892109" cy="892109"/>
            <a:chOff x="9654898" y="3706805"/>
            <a:chExt cx="892109" cy="892109"/>
          </a:xfrm>
        </p:grpSpPr>
        <p:sp>
          <p:nvSpPr>
            <p:cNvPr id="99" name="Oval 98">
              <a:extLst>
                <a:ext uri="{FF2B5EF4-FFF2-40B4-BE49-F238E27FC236}">
                  <a16:creationId xmlns:a16="http://schemas.microsoft.com/office/drawing/2014/main" id="{E2B52299-26A0-E74D-8E91-66459FBB7DDF}"/>
                </a:ext>
              </a:extLst>
            </p:cNvPr>
            <p:cNvSpPr/>
            <p:nvPr/>
          </p:nvSpPr>
          <p:spPr>
            <a:xfrm>
              <a:off x="9654898" y="3706805"/>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0" name="Picture 99">
              <a:extLst>
                <a:ext uri="{FF2B5EF4-FFF2-40B4-BE49-F238E27FC236}">
                  <a16:creationId xmlns:a16="http://schemas.microsoft.com/office/drawing/2014/main" id="{2DFEEADE-E3A5-744A-9DA7-3245123A77C6}"/>
                </a:ext>
              </a:extLst>
            </p:cNvPr>
            <p:cNvPicPr>
              <a:picLocks noChangeAspect="1"/>
            </p:cNvPicPr>
            <p:nvPr/>
          </p:nvPicPr>
          <p:blipFill rotWithShape="1">
            <a:blip r:embed="rId9"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27677" y="3955648"/>
              <a:ext cx="518673" cy="495620"/>
            </a:xfrm>
            <a:prstGeom prst="rect">
              <a:avLst/>
            </a:prstGeom>
          </p:spPr>
        </p:pic>
      </p:grpSp>
      <p:grpSp>
        <p:nvGrpSpPr>
          <p:cNvPr id="101" name="Group 100">
            <a:extLst>
              <a:ext uri="{FF2B5EF4-FFF2-40B4-BE49-F238E27FC236}">
                <a16:creationId xmlns:a16="http://schemas.microsoft.com/office/drawing/2014/main" id="{1B9CA6F1-BDA3-A945-91EE-9899954D5AD1}"/>
              </a:ext>
            </a:extLst>
          </p:cNvPr>
          <p:cNvGrpSpPr/>
          <p:nvPr/>
        </p:nvGrpSpPr>
        <p:grpSpPr>
          <a:xfrm>
            <a:off x="3261812" y="1396362"/>
            <a:ext cx="892109" cy="892109"/>
            <a:chOff x="3250122" y="706984"/>
            <a:chExt cx="892109" cy="892109"/>
          </a:xfrm>
        </p:grpSpPr>
        <p:sp>
          <p:nvSpPr>
            <p:cNvPr id="102" name="Oval 101">
              <a:extLst>
                <a:ext uri="{FF2B5EF4-FFF2-40B4-BE49-F238E27FC236}">
                  <a16:creationId xmlns:a16="http://schemas.microsoft.com/office/drawing/2014/main" id="{F7000855-6056-C045-967E-98E6454281C1}"/>
                </a:ext>
              </a:extLst>
            </p:cNvPr>
            <p:cNvSpPr/>
            <p:nvPr/>
          </p:nvSpPr>
          <p:spPr>
            <a:xfrm>
              <a:off x="3250122" y="70698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A7D139AF-335E-A049-85C2-707210BE7589}"/>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402052" y="1165059"/>
              <a:ext cx="405511" cy="235240"/>
            </a:xfrm>
            <a:prstGeom prst="rect">
              <a:avLst/>
            </a:prstGeom>
          </p:spPr>
        </p:pic>
        <p:sp>
          <p:nvSpPr>
            <p:cNvPr id="104" name="Sun 103">
              <a:extLst>
                <a:ext uri="{FF2B5EF4-FFF2-40B4-BE49-F238E27FC236}">
                  <a16:creationId xmlns:a16="http://schemas.microsoft.com/office/drawing/2014/main" id="{8B1906DE-CBBA-3140-9984-C6B632625965}"/>
                </a:ext>
              </a:extLst>
            </p:cNvPr>
            <p:cNvSpPr/>
            <p:nvPr/>
          </p:nvSpPr>
          <p:spPr>
            <a:xfrm flipH="1">
              <a:off x="3666748" y="797783"/>
              <a:ext cx="327160" cy="327160"/>
            </a:xfrm>
            <a:prstGeom prst="sun">
              <a:avLst>
                <a:gd name="adj" fmla="val 20973"/>
              </a:avLst>
            </a:prstGeom>
            <a:solidFill>
              <a:srgbClr val="407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 name="Picture 104">
              <a:extLst>
                <a:ext uri="{FF2B5EF4-FFF2-40B4-BE49-F238E27FC236}">
                  <a16:creationId xmlns:a16="http://schemas.microsoft.com/office/drawing/2014/main" id="{F50C4529-B61B-CA4C-8AD1-29E733163119}"/>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491031" y="1165434"/>
              <a:ext cx="405511" cy="235240"/>
            </a:xfrm>
            <a:prstGeom prst="rect">
              <a:avLst/>
            </a:prstGeom>
          </p:spPr>
        </p:pic>
      </p:grpSp>
    </p:spTree>
    <p:extLst>
      <p:ext uri="{BB962C8B-B14F-4D97-AF65-F5344CB8AC3E}">
        <p14:creationId xmlns:p14="http://schemas.microsoft.com/office/powerpoint/2010/main" val="1623687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with medium confidence">
            <a:extLst>
              <a:ext uri="{FF2B5EF4-FFF2-40B4-BE49-F238E27FC236}">
                <a16:creationId xmlns:a16="http://schemas.microsoft.com/office/drawing/2014/main" id="{7CFF9D70-FF21-83DE-2590-51A18F7C7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29"/>
            <a:ext cx="11588286" cy="685800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162800" y="-17929"/>
            <a:ext cx="5029201" cy="6884242"/>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Impact nutritionnel</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utilise les </a:t>
            </a:r>
            <a:r>
              <a:rPr lang="en-US" sz="2400" spc="-1" dirty="0" err="1">
                <a:solidFill>
                  <a:schemeClr val="bg1"/>
                </a:solidFill>
                <a:latin typeface="Calibri Light" panose="020F0302020204030204" pitchFamily="34" charset="0"/>
                <a:cs typeface="Calibri Light" panose="020F0302020204030204" pitchFamily="34" charset="0"/>
              </a:rPr>
              <a:t>données</a:t>
            </a:r>
            <a:r>
              <a:rPr lang="en-US" sz="2400" spc="-1" dirty="0">
                <a:solidFill>
                  <a:schemeClr val="bg1"/>
                </a:solidFill>
                <a:latin typeface="Calibri Light" panose="020F0302020204030204" pitchFamily="34" charset="0"/>
                <a:cs typeface="Calibri Light" panose="020F0302020204030204" pitchFamily="34" charset="0"/>
              </a:rPr>
              <a:t> de composition des aliments pour </a:t>
            </a:r>
            <a:r>
              <a:rPr lang="en-US" sz="2400" spc="-1" dirty="0" err="1">
                <a:solidFill>
                  <a:schemeClr val="bg1"/>
                </a:solidFill>
                <a:latin typeface="Calibri Light" panose="020F0302020204030204" pitchFamily="34" charset="0"/>
                <a:cs typeface="Calibri Light" panose="020F0302020204030204" pitchFamily="34" charset="0"/>
              </a:rPr>
              <a:t>déterminer</a:t>
            </a:r>
            <a:r>
              <a:rPr lang="en-US" sz="2400" spc="-1" dirty="0">
                <a:solidFill>
                  <a:schemeClr val="bg1"/>
                </a:solidFill>
                <a:latin typeface="Calibri Light" panose="020F0302020204030204" pitchFamily="34" charset="0"/>
                <a:cs typeface="Calibri Light" panose="020F0302020204030204" pitchFamily="34" charset="0"/>
              </a:rPr>
              <a:t> la </a:t>
            </a:r>
            <a:r>
              <a:rPr lang="en-US" sz="2400" spc="-1" dirty="0" err="1">
                <a:solidFill>
                  <a:schemeClr val="bg1"/>
                </a:solidFill>
                <a:latin typeface="Calibri Light" panose="020F0302020204030204" pitchFamily="34" charset="0"/>
                <a:cs typeface="Calibri Light" panose="020F0302020204030204" pitchFamily="34" charset="0"/>
              </a:rPr>
              <a:t>quantité</a:t>
            </a:r>
            <a:r>
              <a:rPr lang="en-US" sz="2400" spc="-1" dirty="0">
                <a:solidFill>
                  <a:schemeClr val="bg1"/>
                </a:solidFill>
                <a:latin typeface="Calibri Light" panose="020F0302020204030204" pitchFamily="34" charset="0"/>
                <a:cs typeface="Calibri Light" panose="020F0302020204030204" pitchFamily="34" charset="0"/>
              </a:rPr>
              <a:t> des nutriments perdus chaque </a:t>
            </a:r>
            <a:r>
              <a:rPr lang="en-US" sz="2400" spc="-1" dirty="0" err="1">
                <a:solidFill>
                  <a:schemeClr val="bg1"/>
                </a:solidFill>
                <a:latin typeface="Calibri Light" panose="020F0302020204030204" pitchFamily="34" charset="0"/>
                <a:cs typeface="Calibri Light" panose="020F0302020204030204" pitchFamily="34" charset="0"/>
              </a:rPr>
              <a:t>année</a:t>
            </a:r>
            <a:r>
              <a:rPr lang="en-US" sz="2400" spc="-1" dirty="0">
                <a:solidFill>
                  <a:schemeClr val="bg1"/>
                </a:solidFill>
                <a:latin typeface="Calibri Light" panose="020F0302020204030204" pitchFamily="34" charset="0"/>
                <a:cs typeface="Calibri Light" panose="020F0302020204030204" pitchFamily="34" charset="0"/>
              </a:rPr>
              <a:t> suite aux </a:t>
            </a:r>
            <a:r>
              <a:rPr lang="en-US" sz="2400" spc="-1" dirty="0" err="1">
                <a:solidFill>
                  <a:schemeClr val="bg1"/>
                </a:solidFill>
                <a:latin typeface="Calibri Light" panose="020F0302020204030204" pitchFamily="34" charset="0"/>
                <a:cs typeface="Calibri Light" panose="020F0302020204030204" pitchFamily="34" charset="0"/>
              </a:rPr>
              <a:t>pertes</a:t>
            </a:r>
            <a:r>
              <a:rPr lang="en-US" sz="2400" spc="-1" dirty="0">
                <a:solidFill>
                  <a:schemeClr val="bg1"/>
                </a:solidFill>
                <a:latin typeface="Calibri Light" panose="020F0302020204030204" pitchFamily="34" charset="0"/>
                <a:cs typeface="Calibri Light" panose="020F0302020204030204" pitchFamily="34" charset="0"/>
              </a:rPr>
              <a:t> post-</a:t>
            </a:r>
            <a:r>
              <a:rPr lang="en-US" sz="2400" spc="-1" dirty="0" err="1">
                <a:solidFill>
                  <a:schemeClr val="bg1"/>
                </a:solidFill>
                <a:latin typeface="Calibri Light" panose="020F0302020204030204" pitchFamily="34" charset="0"/>
                <a:cs typeface="Calibri Light" panose="020F0302020204030204" pitchFamily="34" charset="0"/>
              </a:rPr>
              <a:t>récolte</a:t>
            </a:r>
            <a:r>
              <a:rPr lang="en-US" sz="2400" spc="-1" dirty="0">
                <a:solidFill>
                  <a:schemeClr val="bg1"/>
                </a:solidFill>
                <a:latin typeface="Calibri Light" panose="020F0302020204030204" pitchFamily="34" charset="0"/>
                <a:cs typeface="Calibri Light" panose="020F0302020204030204" pitchFamily="34" charset="0"/>
              </a:rPr>
              <a:t> :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les macronutriments (glucides, protéines, lipides)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les micronutriments (notamment le fer, le zinc, le calcium, les vitamines A et C)</a:t>
            </a:r>
          </a:p>
          <a:p>
            <a:pPr marL="180000" indent="-180000">
              <a:lnSpc>
                <a:spcPct val="90000"/>
              </a:lnSpc>
              <a:spcBef>
                <a:spcPts val="1001"/>
              </a:spcBef>
              <a:buClr>
                <a:schemeClr val="accent2"/>
              </a:buClr>
              <a:buFont typeface="Arial" panose="020B0604020202020204" pitchFamily="34" charset="0"/>
              <a:buChar char="•"/>
            </a:pPr>
            <a:r>
              <a:rPr lang="en-US" sz="2400" spc="-1" dirty="0" err="1">
                <a:solidFill>
                  <a:schemeClr val="bg1"/>
                </a:solidFill>
                <a:latin typeface="Calibri Light" panose="020F0302020204030204" pitchFamily="34" charset="0"/>
                <a:cs typeface="Calibri Light" panose="020F0302020204030204" pitchFamily="34" charset="0"/>
              </a:rPr>
              <a:t>l'énergie</a:t>
            </a:r>
            <a:r>
              <a:rPr lang="en-US" sz="2400" spc="-1" dirty="0">
                <a:solidFill>
                  <a:schemeClr val="bg1"/>
                </a:solidFill>
                <a:latin typeface="Calibri Light" panose="020F0302020204030204" pitchFamily="34" charset="0"/>
                <a:cs typeface="Calibri Light" panose="020F0302020204030204" pitchFamily="34" charset="0"/>
              </a:rPr>
              <a:t> (kcal) de l'aliment perdu</a:t>
            </a:r>
          </a:p>
        </p:txBody>
      </p:sp>
      <p:sp>
        <p:nvSpPr>
          <p:cNvPr id="7" name="Footer Placeholder 1">
            <a:extLst>
              <a:ext uri="{FF2B5EF4-FFF2-40B4-BE49-F238E27FC236}">
                <a16:creationId xmlns:a16="http://schemas.microsoft.com/office/drawing/2014/main" id="{53EFD807-459C-9F41-83E2-6F209CCBDF09}"/>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11" name="Frame 10">
            <a:extLst>
              <a:ext uri="{FF2B5EF4-FFF2-40B4-BE49-F238E27FC236}">
                <a16:creationId xmlns:a16="http://schemas.microsoft.com/office/drawing/2014/main" id="{99D21C6D-F799-36CC-A08B-1388E996F7C3}"/>
              </a:ext>
            </a:extLst>
          </p:cNvPr>
          <p:cNvSpPr/>
          <p:nvPr/>
        </p:nvSpPr>
        <p:spPr>
          <a:xfrm>
            <a:off x="6341445" y="5742856"/>
            <a:ext cx="794759" cy="213646"/>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207461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Les estimations de </a:t>
            </a:r>
            <a:r>
              <a:rPr lang="en-US" sz="3200" b="0" strike="noStrike" spc="-1" dirty="0" err="1">
                <a:solidFill>
                  <a:srgbClr val="2F4F70"/>
                </a:solidFill>
                <a:latin typeface="Calibri Light"/>
              </a:rPr>
              <a:t>pertes</a:t>
            </a:r>
            <a:r>
              <a:rPr lang="en-US" sz="3200" b="0" strike="noStrike" spc="-1" dirty="0">
                <a:solidFill>
                  <a:srgbClr val="2F4F70"/>
                </a:solidFill>
                <a:latin typeface="Calibri Light"/>
              </a:rPr>
              <a:t> par APHLIS </a:t>
            </a:r>
            <a:r>
              <a:rPr lang="en-US" sz="3200" b="0" strike="noStrike" spc="-1" dirty="0" err="1">
                <a:solidFill>
                  <a:srgbClr val="2F4F70"/>
                </a:solidFill>
                <a:latin typeface="Calibri Light"/>
              </a:rPr>
              <a:t>sont</a:t>
            </a:r>
            <a:r>
              <a:rPr lang="en-US" sz="3200" b="0" strike="noStrike" spc="-1" dirty="0">
                <a:solidFill>
                  <a:srgbClr val="2F4F70"/>
                </a:solidFill>
                <a:latin typeface="Calibri Light"/>
              </a:rPr>
              <a:t> :</a:t>
            </a:r>
            <a:endParaRPr lang="en-US" sz="3200" b="0" strike="noStrike" spc="-1" dirty="0">
              <a:solidFill>
                <a:srgbClr val="333333"/>
              </a:solidFill>
              <a:latin typeface="Calibri"/>
            </a:endParaRPr>
          </a:p>
        </p:txBody>
      </p:sp>
      <p:pic>
        <p:nvPicPr>
          <p:cNvPr id="205" name="Picture Placeholder 9"/>
          <p:cNvPicPr/>
          <p:nvPr/>
        </p:nvPicPr>
        <p:blipFill rotWithShape="1">
          <a:blip r:embed="rId4"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
        <p:nvSpPr>
          <p:cNvPr id="206" name="TextShape 2"/>
          <p:cNvSpPr txBox="1"/>
          <p:nvPr/>
        </p:nvSpPr>
        <p:spPr>
          <a:xfrm>
            <a:off x="6963480" y="1621766"/>
            <a:ext cx="4871962" cy="3959525"/>
          </a:xfrm>
          <a:prstGeom prst="rect">
            <a:avLst/>
          </a:prstGeom>
          <a:noFill/>
          <a:ln>
            <a:noFill/>
          </a:ln>
        </p:spPr>
        <p:txBody>
          <a:bodyPr>
            <a:normAutofit lnSpcReduction="10000"/>
          </a:bodyPr>
          <a:lstStyle/>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fondées sur des données scientifiques rigoureusement mesurées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err="1">
                <a:solidFill>
                  <a:srgbClr val="333333"/>
                </a:solidFill>
                <a:latin typeface="Calibri Light" panose="020F0302020204030204" pitchFamily="34" charset="0"/>
                <a:cs typeface="Calibri Light" panose="020F0302020204030204" pitchFamily="34" charset="0"/>
              </a:rPr>
              <a:t>transparentes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Clr>
                <a:schemeClr val="accent2"/>
              </a:buClr>
              <a:buFont typeface="Arial" panose="020B0604020202020204" pitchFamily="34" charset="0"/>
              <a:buChar char="•"/>
            </a:pPr>
            <a:r>
              <a:rPr lang="en-US" sz="2400" spc="-1" dirty="0" err="1">
                <a:solidFill>
                  <a:srgbClr val="333333"/>
                </a:solidFill>
                <a:latin typeface="Calibri Light" panose="020F0302020204030204" pitchFamily="34" charset="0"/>
                <a:cs typeface="Calibri Light" panose="020F0302020204030204" pitchFamily="34" charset="0"/>
              </a:rPr>
              <a:t>adaptées</a:t>
            </a:r>
            <a:r>
              <a:rPr lang="en-US" sz="2400" spc="-1" dirty="0">
                <a:solidFill>
                  <a:srgbClr val="333333"/>
                </a:solidFill>
                <a:latin typeface="Calibri Light" panose="020F0302020204030204" pitchFamily="34" charset="0"/>
                <a:cs typeface="Calibri Light" panose="020F0302020204030204" pitchFamily="34" charset="0"/>
              </a:rPr>
              <a:t> au contexte local </a:t>
            </a:r>
            <a:r>
              <a:rPr lang="en-US" sz="2400" strike="noStrike" spc="-1" dirty="0">
                <a:solidFill>
                  <a:srgbClr val="333333"/>
                </a:solidFill>
                <a:latin typeface="Calibri Light" panose="020F0302020204030204" pitchFamily="34" charset="0"/>
                <a:cs typeface="Calibri Light" panose="020F0302020204030204" pitchFamily="34" charset="0"/>
              </a:rPr>
              <a:t>(à </a:t>
            </a:r>
            <a:r>
              <a:rPr lang="en-US" sz="2400" strike="noStrike" spc="-1" dirty="0" err="1">
                <a:solidFill>
                  <a:srgbClr val="333333"/>
                </a:solidFill>
                <a:latin typeface="Calibri Light" panose="020F0302020204030204" pitchFamily="34" charset="0"/>
                <a:cs typeface="Calibri Light" panose="020F0302020204030204" pitchFamily="34" charset="0"/>
              </a:rPr>
              <a:t>l’aide</a:t>
            </a:r>
            <a:r>
              <a:rPr lang="en-US" sz="2400" strike="noStrike" spc="-1" dirty="0">
                <a:solidFill>
                  <a:srgbClr val="333333"/>
                </a:solidFill>
                <a:latin typeface="Calibri Light" panose="020F0302020204030204" pitchFamily="34" charset="0"/>
                <a:cs typeface="Calibri Light" panose="020F0302020204030204" pitchFamily="34" charset="0"/>
              </a:rPr>
              <a:t> de contributions d'experts locaux)</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mises à jour au fur et à mesure de la disponibilité des informations</a:t>
            </a:r>
          </a:p>
          <a:p>
            <a:pPr marL="342900" indent="-342900">
              <a:lnSpc>
                <a:spcPct val="90000"/>
              </a:lnSpc>
              <a:spcBef>
                <a:spcPts val="1001"/>
              </a:spcBef>
              <a:buClr>
                <a:schemeClr val="accent2"/>
              </a:buClr>
              <a:buFont typeface="Arial" panose="020B0604020202020204" pitchFamily="34" charset="0"/>
              <a:buChar char="•"/>
            </a:pPr>
            <a:r>
              <a:rPr lang="en-US" sz="2400" spc="-1" dirty="0" err="1">
                <a:solidFill>
                  <a:srgbClr val="333333"/>
                </a:solidFill>
                <a:latin typeface="Calibri Light" panose="020F0302020204030204" pitchFamily="34" charset="0"/>
                <a:cs typeface="Calibri Light" panose="020F0302020204030204" pitchFamily="34" charset="0"/>
              </a:rPr>
              <a:t>o</a:t>
            </a:r>
            <a:r>
              <a:rPr lang="en-US" sz="2400" strike="noStrike" spc="-1" dirty="0" err="1">
                <a:solidFill>
                  <a:srgbClr val="333333"/>
                </a:solidFill>
                <a:latin typeface="Calibri Light" panose="020F0302020204030204" pitchFamily="34" charset="0"/>
                <a:cs typeface="Calibri Light" panose="020F0302020204030204" pitchFamily="34" charset="0"/>
              </a:rPr>
              <a:t>btenues</a:t>
            </a:r>
            <a:r>
              <a:rPr lang="en-US" sz="2400" strike="noStrike" spc="-1" dirty="0">
                <a:solidFill>
                  <a:srgbClr val="333333"/>
                </a:solidFill>
                <a:latin typeface="Calibri Light" panose="020F0302020204030204" pitchFamily="34" charset="0"/>
                <a:cs typeface="Calibri Light" panose="020F0302020204030204" pitchFamily="34" charset="0"/>
              </a:rPr>
              <a:t> de manière </a:t>
            </a:r>
            <a:r>
              <a:rPr lang="en-US" sz="2400" strike="noStrike" spc="-1" dirty="0" err="1">
                <a:solidFill>
                  <a:srgbClr val="333333"/>
                </a:solidFill>
                <a:latin typeface="Calibri Light" panose="020F0302020204030204" pitchFamily="34" charset="0"/>
                <a:cs typeface="Calibri Light" panose="020F0302020204030204" pitchFamily="34" charset="0"/>
              </a:rPr>
              <a:t>économique</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Clr>
                <a:schemeClr val="accent2"/>
              </a:buClr>
              <a:buFont typeface="Arial" panose="020B0604020202020204" pitchFamily="34" charset="0"/>
              <a:buChar char="•"/>
            </a:pPr>
            <a:r>
              <a:rPr lang="en-US" sz="2400" spc="-1" dirty="0" err="1">
                <a:solidFill>
                  <a:srgbClr val="333333"/>
                </a:solidFill>
                <a:latin typeface="Calibri Light" panose="020F0302020204030204" pitchFamily="34" charset="0"/>
                <a:cs typeface="Calibri Light" panose="020F0302020204030204" pitchFamily="34" charset="0"/>
              </a:rPr>
              <a:t>l</a:t>
            </a:r>
            <a:r>
              <a:rPr lang="en-US" sz="2400" strike="noStrike" spc="-1" dirty="0" err="1">
                <a:solidFill>
                  <a:srgbClr val="333333"/>
                </a:solidFill>
                <a:latin typeface="Calibri Light" panose="020F0302020204030204" pitchFamily="34" charset="0"/>
                <a:cs typeface="Calibri Light" panose="020F0302020204030204" pitchFamily="34" charset="0"/>
              </a:rPr>
              <a:t>ibrement</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strike="noStrike" spc="-1" dirty="0" err="1">
                <a:solidFill>
                  <a:srgbClr val="333333"/>
                </a:solidFill>
                <a:latin typeface="Calibri Light" panose="020F0302020204030204" pitchFamily="34" charset="0"/>
                <a:cs typeface="Calibri Light" panose="020F0302020204030204" pitchFamily="34" charset="0"/>
              </a:rPr>
              <a:t>accessibles</a:t>
            </a:r>
            <a:r>
              <a:rPr lang="en-US" sz="2400" strike="noStrike" spc="-1" dirty="0">
                <a:solidFill>
                  <a:srgbClr val="333333"/>
                </a:solidFill>
                <a:latin typeface="Calibri Light" panose="020F0302020204030204" pitchFamily="34" charset="0"/>
                <a:cs typeface="Calibri Light" panose="020F0302020204030204" pitchFamily="34" charset="0"/>
              </a:rPr>
              <a:t> à </a:t>
            </a:r>
            <a:r>
              <a:rPr lang="en-US" sz="2400" strike="noStrike" spc="-1" dirty="0" err="1">
                <a:solidFill>
                  <a:srgbClr val="333333"/>
                </a:solidFill>
                <a:latin typeface="Calibri Light" panose="020F0302020204030204" pitchFamily="34" charset="0"/>
                <a:cs typeface="Calibri Light" panose="020F0302020204030204" pitchFamily="34" charset="0"/>
              </a:rPr>
              <a:t>l'adresse</a:t>
            </a:r>
            <a:r>
              <a:rPr lang="en-US" sz="2400" strike="noStrike" spc="-1" dirty="0">
                <a:solidFill>
                  <a:srgbClr val="333333"/>
                </a:solidFill>
                <a:latin typeface="Calibri Light" panose="020F0302020204030204" pitchFamily="34" charset="0"/>
                <a:cs typeface="Calibri Light" panose="020F0302020204030204" pitchFamily="34" charset="0"/>
              </a:rPr>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5"/>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5" name="Footer Placeholder 1">
            <a:extLst>
              <a:ext uri="{FF2B5EF4-FFF2-40B4-BE49-F238E27FC236}">
                <a16:creationId xmlns:a16="http://schemas.microsoft.com/office/drawing/2014/main" id="{FDE6E0A6-ACAF-E040-A640-9774E61C9F83}"/>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p:spPr>
        <p:txBody>
          <a:bodyPr/>
          <a:lstStyle/>
          <a:p>
            <a:pP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Le réseau APHLIS</a:t>
            </a:r>
            <a:endParaRPr lang="en-US" sz="44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334500"/>
            <a:ext cx="6305301" cy="5022020"/>
          </a:xfrm>
          <a:prstGeom prst="rect">
            <a:avLst/>
          </a:prstGeom>
          <a:noFill/>
          <a:ln>
            <a:noFill/>
          </a:ln>
        </p:spPr>
        <p:txBody>
          <a:bodyPr>
            <a:noAutofit/>
          </a:bodyPr>
          <a:lstStyle/>
          <a:p>
            <a:pPr marL="360">
              <a:lnSpc>
                <a:spcPct val="90000"/>
              </a:lnSpc>
              <a:spcBef>
                <a:spcPts val="1001"/>
              </a:spcBef>
              <a:buClr>
                <a:srgbClr val="E58856"/>
              </a:buClr>
            </a:pPr>
            <a:r>
              <a:rPr lang="en-US" sz="2200" spc="-1" dirty="0">
                <a:solidFill>
                  <a:srgbClr val="333333"/>
                </a:solidFill>
                <a:latin typeface="Calibri Light" panose="020F0302020204030204" pitchFamily="34" charset="0"/>
                <a:cs typeface="Calibri Light" panose="020F0302020204030204" pitchFamily="34" charset="0"/>
              </a:rPr>
              <a:t>Le réseau APHLIS est composé d'</a:t>
            </a:r>
            <a:r>
              <a:rPr lang="en-US" sz="2200" b="1" spc="-1" dirty="0">
                <a:solidFill>
                  <a:srgbClr val="333333"/>
                </a:solidFill>
                <a:latin typeface="Calibri" panose="020F0502020204030204" pitchFamily="34" charset="0"/>
                <a:cs typeface="Calibri" panose="020F0502020204030204" pitchFamily="34" charset="0"/>
              </a:rPr>
              <a:t>experts en pertes post-</a:t>
            </a:r>
            <a:r>
              <a:rPr lang="en-US" sz="2200" b="1" spc="-1" dirty="0" err="1">
                <a:solidFill>
                  <a:srgbClr val="333333"/>
                </a:solidFill>
                <a:latin typeface="Calibri" panose="020F0502020204030204" pitchFamily="34" charset="0"/>
                <a:cs typeface="Calibri" panose="020F0502020204030204" pitchFamily="34" charset="0"/>
              </a:rPr>
              <a:t>récolte</a:t>
            </a:r>
            <a:r>
              <a:rPr lang="en-US" sz="2200" b="1" spc="-1" dirty="0">
                <a:solidFill>
                  <a:srgbClr val="333333"/>
                </a:solidFill>
                <a:latin typeface="Calibri" panose="020F0502020204030204" pitchFamily="34" charset="0"/>
                <a:cs typeface="Calibri" panose="020F0502020204030204" pitchFamily="34" charset="0"/>
              </a:rPr>
              <a:t> </a:t>
            </a:r>
            <a:r>
              <a:rPr lang="en-US" sz="2200" spc="-1" dirty="0">
                <a:solidFill>
                  <a:srgbClr val="333333"/>
                </a:solidFill>
                <a:latin typeface="Calibri Light" panose="020F0302020204030204" pitchFamily="34" charset="0"/>
                <a:cs typeface="Calibri Light" panose="020F0302020204030204" pitchFamily="34" charset="0"/>
              </a:rPr>
              <a:t>des</a:t>
            </a:r>
            <a:r>
              <a:rPr lang="en-US" sz="2200" b="1" spc="-1" dirty="0">
                <a:solidFill>
                  <a:srgbClr val="333333"/>
                </a:solidFill>
                <a:latin typeface="Calibri" panose="020F0502020204030204" pitchFamily="34" charset="0"/>
                <a:cs typeface="Calibri" panose="020F0502020204030204" pitchFamily="34" charset="0"/>
              </a:rPr>
              <a:t> </a:t>
            </a:r>
            <a:r>
              <a:rPr lang="en-US" sz="2200" spc="-1" dirty="0">
                <a:solidFill>
                  <a:srgbClr val="333333"/>
                </a:solidFill>
                <a:latin typeface="Calibri Light" panose="020F0302020204030204" pitchFamily="34" charset="0"/>
                <a:cs typeface="Calibri Light" panose="020F0302020204030204" pitchFamily="34" charset="0"/>
              </a:rPr>
              <a:t>pays </a:t>
            </a:r>
            <a:r>
              <a:rPr lang="en-US" sz="2200" spc="-1" dirty="0" err="1">
                <a:solidFill>
                  <a:srgbClr val="333333"/>
                </a:solidFill>
                <a:latin typeface="Calibri Light" panose="020F0302020204030204" pitchFamily="34" charset="0"/>
                <a:cs typeface="Calibri Light" panose="020F0302020204030204" pitchFamily="34" charset="0"/>
              </a:rPr>
              <a:t>d'Afrique</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subsaharienne</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dont</a:t>
            </a:r>
            <a:r>
              <a:rPr lang="en-US" sz="2200" spc="-1" dirty="0">
                <a:solidFill>
                  <a:srgbClr val="333333"/>
                </a:solidFill>
                <a:latin typeface="Calibri Light" panose="020F0302020204030204" pitchFamily="34" charset="0"/>
                <a:cs typeface="Calibri Light" panose="020F0302020204030204" pitchFamily="34" charset="0"/>
              </a:rPr>
              <a:t> le </a:t>
            </a:r>
            <a:r>
              <a:rPr lang="en-US" sz="2200" spc="-1" dirty="0" err="1">
                <a:solidFill>
                  <a:srgbClr val="333333"/>
                </a:solidFill>
                <a:latin typeface="Calibri Light" panose="020F0302020204030204" pitchFamily="34" charset="0"/>
                <a:cs typeface="Calibri Light" panose="020F0302020204030204" pitchFamily="34" charset="0"/>
              </a:rPr>
              <a:t>rôle</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est</a:t>
            </a:r>
            <a:r>
              <a:rPr lang="en-US" sz="2200" spc="-1" dirty="0">
                <a:solidFill>
                  <a:srgbClr val="333333"/>
                </a:solidFill>
                <a:latin typeface="Calibri Light" panose="020F0302020204030204" pitchFamily="34" charset="0"/>
                <a:cs typeface="Calibri Light" panose="020F0302020204030204" pitchFamily="34" charset="0"/>
              </a:rPr>
              <a:t> de :</a:t>
            </a:r>
          </a:p>
          <a:p>
            <a:pPr marL="343260" indent="-342900">
              <a:lnSpc>
                <a:spcPct val="90000"/>
              </a:lnSpc>
              <a:spcBef>
                <a:spcPts val="1001"/>
              </a:spcBef>
              <a:buClr>
                <a:srgbClr val="E58856"/>
              </a:buClr>
              <a:buFont typeface="Wingdings" pitchFamily="2" charset="2"/>
              <a:buChar char="§"/>
            </a:pPr>
            <a:r>
              <a:rPr lang="en-US" sz="2200" spc="-1" dirty="0">
                <a:solidFill>
                  <a:srgbClr val="333333"/>
                </a:solidFill>
                <a:latin typeface="Calibri Light" panose="020F0302020204030204" pitchFamily="34" charset="0"/>
                <a:cs typeface="Calibri Light" panose="020F0302020204030204" pitchFamily="34" charset="0"/>
              </a:rPr>
              <a:t>fournir des </a:t>
            </a:r>
            <a:r>
              <a:rPr lang="en-US" sz="2200" b="1" spc="-1" dirty="0">
                <a:solidFill>
                  <a:srgbClr val="333333"/>
                </a:solidFill>
                <a:latin typeface="Calibri" panose="020F0502020204030204" pitchFamily="34" charset="0"/>
                <a:cs typeface="Calibri" panose="020F0502020204030204" pitchFamily="34" charset="0"/>
              </a:rPr>
              <a:t>informations </a:t>
            </a:r>
            <a:r>
              <a:rPr lang="en-US" sz="2200" b="1" spc="-1" dirty="0" err="1">
                <a:solidFill>
                  <a:srgbClr val="333333"/>
                </a:solidFill>
                <a:latin typeface="Calibri" panose="020F0502020204030204" pitchFamily="34" charset="0"/>
                <a:cs typeface="Calibri" panose="020F0502020204030204" pitchFamily="34" charset="0"/>
              </a:rPr>
              <a:t>contextuelles</a:t>
            </a:r>
            <a:r>
              <a:rPr lang="en-US" sz="2200" b="1" spc="-1" dirty="0">
                <a:solidFill>
                  <a:srgbClr val="333333"/>
                </a:solidFill>
                <a:latin typeface="Calibri" panose="020F0502020204030204" pitchFamily="34" charset="0"/>
                <a:cs typeface="Calibri" panose="020F0502020204030204" pitchFamily="34" charset="0"/>
              </a:rPr>
              <a:t> </a:t>
            </a:r>
            <a:r>
              <a:rPr lang="en-US" sz="2200" spc="-1" dirty="0">
                <a:solidFill>
                  <a:srgbClr val="333333"/>
                </a:solidFill>
                <a:latin typeface="Calibri Light" panose="020F0302020204030204" pitchFamily="34" charset="0"/>
                <a:cs typeface="Calibri Light" panose="020F0302020204030204" pitchFamily="34" charset="0"/>
              </a:rPr>
              <a:t>pour </a:t>
            </a:r>
            <a:r>
              <a:rPr lang="en-US" sz="2200" spc="-1" dirty="0" err="1">
                <a:solidFill>
                  <a:srgbClr val="333333"/>
                </a:solidFill>
                <a:latin typeface="Calibri Light" panose="020F0302020204030204" pitchFamily="34" charset="0"/>
                <a:cs typeface="Calibri Light" panose="020F0302020204030204" pitchFamily="34" charset="0"/>
              </a:rPr>
              <a:t>améliorer</a:t>
            </a:r>
            <a:r>
              <a:rPr lang="en-US" sz="2200" spc="-1" dirty="0">
                <a:solidFill>
                  <a:srgbClr val="333333"/>
                </a:solidFill>
                <a:latin typeface="Calibri Light" panose="020F0302020204030204" pitchFamily="34" charset="0"/>
                <a:cs typeface="Calibri Light" panose="020F0302020204030204" pitchFamily="34" charset="0"/>
              </a:rPr>
              <a:t> la précision des estimations</a:t>
            </a:r>
          </a:p>
          <a:p>
            <a:pPr marL="343260" indent="-342900">
              <a:lnSpc>
                <a:spcPct val="90000"/>
              </a:lnSpc>
              <a:spcBef>
                <a:spcPts val="1001"/>
              </a:spcBef>
              <a:buClr>
                <a:srgbClr val="E58856"/>
              </a:buClr>
              <a:buFont typeface="Wingdings" pitchFamily="2" charset="2"/>
              <a:buChar char="§"/>
            </a:pPr>
            <a:r>
              <a:rPr lang="en-US" sz="2200" spc="-1" dirty="0">
                <a:solidFill>
                  <a:srgbClr val="333333"/>
                </a:solidFill>
                <a:latin typeface="Calibri Light" panose="020F0302020204030204" pitchFamily="34" charset="0"/>
                <a:cs typeface="Calibri Light" panose="020F0302020204030204" pitchFamily="34" charset="0"/>
              </a:rPr>
              <a:t>fournir des </a:t>
            </a:r>
            <a:r>
              <a:rPr lang="en-US" sz="2200" b="1" spc="-1" dirty="0">
                <a:solidFill>
                  <a:srgbClr val="333333"/>
                </a:solidFill>
                <a:latin typeface="Calibri" panose="020F0502020204030204" pitchFamily="34" charset="0"/>
                <a:cs typeface="Calibri" panose="020F0502020204030204" pitchFamily="34" charset="0"/>
              </a:rPr>
              <a:t>données saisonnières sur la production agricole</a:t>
            </a:r>
            <a:endParaRPr lang="en-US" sz="2200" spc="-1" dirty="0">
              <a:solidFill>
                <a:srgbClr val="333333"/>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Wingdings" pitchFamily="2" charset="2"/>
              <a:buChar char="§"/>
            </a:pPr>
            <a:r>
              <a:rPr lang="en-US" sz="2200" spc="-1" dirty="0" err="1">
                <a:solidFill>
                  <a:srgbClr val="333333"/>
                </a:solidFill>
                <a:latin typeface="Calibri Light" panose="020F0302020204030204" pitchFamily="34" charset="0"/>
                <a:cs typeface="Calibri Light" panose="020F0302020204030204" pitchFamily="34" charset="0"/>
              </a:rPr>
              <a:t>présenter</a:t>
            </a:r>
            <a:r>
              <a:rPr lang="en-US" sz="2200" spc="-1" dirty="0">
                <a:solidFill>
                  <a:srgbClr val="333333"/>
                </a:solidFill>
                <a:latin typeface="Calibri Light" panose="020F0302020204030204" pitchFamily="34" charset="0"/>
                <a:cs typeface="Calibri Light" panose="020F0302020204030204" pitchFamily="34" charset="0"/>
              </a:rPr>
              <a:t> des </a:t>
            </a:r>
            <a:r>
              <a:rPr lang="en-US" sz="2200" b="1" spc="-1" dirty="0">
                <a:solidFill>
                  <a:srgbClr val="333333"/>
                </a:solidFill>
                <a:latin typeface="Calibri" panose="020F0502020204030204" pitchFamily="34" charset="0"/>
                <a:cs typeface="Calibri" panose="020F0502020204030204" pitchFamily="34" charset="0"/>
              </a:rPr>
              <a:t>rapports pour les pays </a:t>
            </a:r>
            <a:r>
              <a:rPr lang="en-US" sz="2200" spc="-1" dirty="0">
                <a:solidFill>
                  <a:srgbClr val="333333"/>
                </a:solidFill>
                <a:latin typeface="Calibri Light" panose="020F0302020204030204" pitchFamily="34" charset="0"/>
                <a:cs typeface="Calibri Light" panose="020F0302020204030204" pitchFamily="34" charset="0"/>
              </a:rPr>
              <a:t>afin d'approfondir les connaissances sur les systèmes post-récolte nationaux</a:t>
            </a:r>
          </a:p>
          <a:p>
            <a:pPr marL="343260" indent="-342900">
              <a:lnSpc>
                <a:spcPct val="90000"/>
              </a:lnSpc>
              <a:spcBef>
                <a:spcPts val="1001"/>
              </a:spcBef>
              <a:buClr>
                <a:srgbClr val="E58856"/>
              </a:buClr>
              <a:buFont typeface="Wingdings" pitchFamily="2" charset="2"/>
              <a:buChar char="§"/>
            </a:pPr>
            <a:r>
              <a:rPr lang="en-US" sz="2200" spc="-1" dirty="0" err="1">
                <a:solidFill>
                  <a:srgbClr val="333333"/>
                </a:solidFill>
                <a:latin typeface="Calibri Light" panose="020F0302020204030204" pitchFamily="34" charset="0"/>
                <a:cs typeface="Calibri Light" panose="020F0302020204030204" pitchFamily="34" charset="0"/>
              </a:rPr>
              <a:t>apporter</a:t>
            </a:r>
            <a:r>
              <a:rPr lang="en-US" sz="2200" spc="-1" dirty="0">
                <a:solidFill>
                  <a:srgbClr val="333333"/>
                </a:solidFill>
                <a:latin typeface="Calibri Light" panose="020F0302020204030204" pitchFamily="34" charset="0"/>
                <a:cs typeface="Calibri Light" panose="020F0302020204030204" pitchFamily="34" charset="0"/>
              </a:rPr>
              <a:t> du </a:t>
            </a:r>
            <a:r>
              <a:rPr lang="en-US" sz="2200" b="1" spc="-1" dirty="0">
                <a:solidFill>
                  <a:srgbClr val="333333"/>
                </a:solidFill>
                <a:latin typeface="Calibri" panose="020F0502020204030204" pitchFamily="34" charset="0"/>
                <a:cs typeface="Calibri" panose="020F0502020204030204" pitchFamily="34" charset="0"/>
              </a:rPr>
              <a:t>soutien technique et consultatif </a:t>
            </a:r>
            <a:r>
              <a:rPr lang="en-US" sz="2200" spc="-1" dirty="0">
                <a:solidFill>
                  <a:srgbClr val="333333"/>
                </a:solidFill>
                <a:latin typeface="Calibri Light" panose="020F0302020204030204" pitchFamily="34" charset="0"/>
                <a:cs typeface="Calibri Light" panose="020F0302020204030204" pitchFamily="34" charset="0"/>
              </a:rPr>
              <a:t>aux efforts </a:t>
            </a:r>
            <a:r>
              <a:rPr lang="en-US" sz="2200" spc="-1" dirty="0" err="1">
                <a:solidFill>
                  <a:srgbClr val="333333"/>
                </a:solidFill>
                <a:latin typeface="Calibri Light" panose="020F0302020204030204" pitchFamily="34" charset="0"/>
                <a:cs typeface="Calibri Light" panose="020F0302020204030204" pitchFamily="34" charset="0"/>
              </a:rPr>
              <a:t>nationaux</a:t>
            </a:r>
            <a:r>
              <a:rPr lang="en-US" sz="2200" spc="-1" dirty="0">
                <a:solidFill>
                  <a:srgbClr val="333333"/>
                </a:solidFill>
                <a:latin typeface="Calibri Light" panose="020F0302020204030204" pitchFamily="34" charset="0"/>
                <a:cs typeface="Calibri Light" panose="020F0302020204030204" pitchFamily="34" charset="0"/>
              </a:rPr>
              <a:t> </a:t>
            </a:r>
            <a:r>
              <a:rPr lang="en-US" sz="2200" spc="-1" dirty="0" err="1">
                <a:solidFill>
                  <a:srgbClr val="333333"/>
                </a:solidFill>
                <a:latin typeface="Calibri Light" panose="020F0302020204030204" pitchFamily="34" charset="0"/>
                <a:cs typeface="Calibri Light" panose="020F0302020204030204" pitchFamily="34" charset="0"/>
              </a:rPr>
              <a:t>relatifs</a:t>
            </a:r>
            <a:r>
              <a:rPr lang="en-US" sz="2200" spc="-1" dirty="0">
                <a:solidFill>
                  <a:srgbClr val="333333"/>
                </a:solidFill>
                <a:latin typeface="Calibri Light" panose="020F0302020204030204" pitchFamily="34" charset="0"/>
                <a:cs typeface="Calibri Light" panose="020F0302020204030204" pitchFamily="34" charset="0"/>
              </a:rPr>
              <a:t> à la mise en œuvre de la convention de Malabo</a:t>
            </a:r>
          </a:p>
          <a:p>
            <a:pPr marL="343260" indent="-342900">
              <a:lnSpc>
                <a:spcPct val="90000"/>
              </a:lnSpc>
              <a:spcBef>
                <a:spcPts val="1001"/>
              </a:spcBef>
              <a:buClr>
                <a:srgbClr val="E58856"/>
              </a:buClr>
              <a:buFont typeface="Wingdings" pitchFamily="2" charset="2"/>
              <a:buChar char="§"/>
            </a:pPr>
            <a:r>
              <a:rPr lang="en-US" sz="2200" spc="-1" dirty="0">
                <a:solidFill>
                  <a:srgbClr val="333333"/>
                </a:solidFill>
                <a:latin typeface="Calibri Light" panose="020F0302020204030204" pitchFamily="34" charset="0"/>
                <a:cs typeface="Calibri Light" panose="020F0302020204030204" pitchFamily="34" charset="0"/>
              </a:rPr>
              <a:t>agir en tant qu'</a:t>
            </a:r>
            <a:r>
              <a:rPr lang="en-US" sz="2200" b="1" spc="-1" dirty="0">
                <a:solidFill>
                  <a:srgbClr val="333333"/>
                </a:solidFill>
                <a:latin typeface="Calibri" panose="020F0502020204030204" pitchFamily="34" charset="0"/>
                <a:cs typeface="Calibri" panose="020F0502020204030204" pitchFamily="34" charset="0"/>
              </a:rPr>
              <a:t>ambassadeurs d'APHLIS</a:t>
            </a:r>
            <a:endParaRPr lang="en-US" sz="22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Tree>
    <p:extLst>
      <p:ext uri="{BB962C8B-B14F-4D97-AF65-F5344CB8AC3E}">
        <p14:creationId xmlns:p14="http://schemas.microsoft.com/office/powerpoint/2010/main" val="1777028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ADBF3E-35B6-5247-84BF-A4E2FDFF3D2E}"/>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Shape 1">
            <a:extLst>
              <a:ext uri="{FF2B5EF4-FFF2-40B4-BE49-F238E27FC236}">
                <a16:creationId xmlns:a16="http://schemas.microsoft.com/office/drawing/2014/main" id="{AE8611CB-E317-254E-8E43-4CFAC1A535B8}"/>
              </a:ext>
            </a:extLst>
          </p:cNvPr>
          <p:cNvSpPr txBox="1"/>
          <p:nvPr/>
        </p:nvSpPr>
        <p:spPr>
          <a:xfrm>
            <a:off x="892894" y="417600"/>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La déclaration de Malabo</a:t>
            </a:r>
            <a:endParaRPr lang="en-US" sz="4400" b="0" strike="noStrike" spc="-1" dirty="0">
              <a:solidFill>
                <a:srgbClr val="333333"/>
              </a:solidFill>
              <a:latin typeface="Calibri"/>
            </a:endParaRPr>
          </a:p>
        </p:txBody>
      </p:sp>
      <p:sp>
        <p:nvSpPr>
          <p:cNvPr id="7" name="Rectangle 6">
            <a:extLst>
              <a:ext uri="{FF2B5EF4-FFF2-40B4-BE49-F238E27FC236}">
                <a16:creationId xmlns:a16="http://schemas.microsoft.com/office/drawing/2014/main" id="{7B445315-772D-974F-9191-DAABB3033292}"/>
              </a:ext>
            </a:extLst>
          </p:cNvPr>
          <p:cNvSpPr/>
          <p:nvPr/>
        </p:nvSpPr>
        <p:spPr>
          <a:xfrm>
            <a:off x="3795622" y="2130724"/>
            <a:ext cx="8396077"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8" name="TextShape 2"/>
          <p:cNvSpPr txBox="1"/>
          <p:nvPr/>
        </p:nvSpPr>
        <p:spPr>
          <a:xfrm>
            <a:off x="4648737" y="2426896"/>
            <a:ext cx="7217832" cy="3605660"/>
          </a:xfrm>
          <a:prstGeom prst="rect">
            <a:avLst/>
          </a:prstGeom>
          <a:noFill/>
          <a:ln>
            <a:noFill/>
          </a:ln>
        </p:spPr>
        <p:txBody>
          <a:bodyPr>
            <a:noAutofit/>
          </a:bodyPr>
          <a:lstStyle/>
          <a:p>
            <a:pPr marL="360">
              <a:lnSpc>
                <a:spcPct val="90000"/>
              </a:lnSpc>
              <a:spcBef>
                <a:spcPts val="1001"/>
              </a:spcBef>
              <a:buClr>
                <a:srgbClr val="E58856"/>
              </a:buClr>
            </a:pPr>
            <a:r>
              <a:rPr lang="en-US" sz="2200" strike="noStrike" spc="-1" dirty="0">
                <a:solidFill>
                  <a:schemeClr val="bg1"/>
                </a:solidFill>
                <a:latin typeface="Calibri Light" panose="020F0302020204030204" pitchFamily="34" charset="0"/>
                <a:cs typeface="Calibri Light" panose="020F0302020204030204" pitchFamily="34" charset="0"/>
              </a:rPr>
              <a:t>En juin 2014, l'Assemblée de l'Union </a:t>
            </a:r>
            <a:r>
              <a:rPr lang="en-US" sz="2200" strike="noStrike" spc="-1" dirty="0" err="1">
                <a:solidFill>
                  <a:schemeClr val="bg1"/>
                </a:solidFill>
                <a:latin typeface="Calibri Light" panose="020F0302020204030204" pitchFamily="34" charset="0"/>
                <a:cs typeface="Calibri Light" panose="020F0302020204030204" pitchFamily="34" charset="0"/>
              </a:rPr>
              <a:t>africaine</a:t>
            </a:r>
            <a:r>
              <a:rPr lang="en-US" sz="2200" strike="noStrike" spc="-1" dirty="0">
                <a:solidFill>
                  <a:schemeClr val="bg1"/>
                </a:solidFill>
                <a:latin typeface="Calibri Light" panose="020F0302020204030204" pitchFamily="34" charset="0"/>
                <a:cs typeface="Calibri Light" panose="020F0302020204030204" pitchFamily="34" charset="0"/>
              </a:rPr>
              <a:t> </a:t>
            </a:r>
            <a:r>
              <a:rPr lang="en-US" sz="2200" spc="-1" dirty="0">
                <a:solidFill>
                  <a:schemeClr val="bg1"/>
                </a:solidFill>
                <a:latin typeface="Calibri Light" panose="020F0302020204030204" pitchFamily="34" charset="0"/>
                <a:cs typeface="Calibri Light" panose="020F0302020204030204" pitchFamily="34" charset="0"/>
              </a:rPr>
              <a:t>a</a:t>
            </a:r>
            <a:r>
              <a:rPr lang="en-US" sz="2200" strike="noStrike" spc="-1" dirty="0">
                <a:solidFill>
                  <a:schemeClr val="bg1"/>
                </a:solidFill>
                <a:latin typeface="Calibri Light" panose="020F0302020204030204" pitchFamily="34" charset="0"/>
                <a:cs typeface="Calibri Light" panose="020F0302020204030204" pitchFamily="34" charset="0"/>
              </a:rPr>
              <a:t> adopté la </a:t>
            </a:r>
            <a:r>
              <a:rPr lang="en-US" sz="2200" b="1" strike="noStrike" spc="-1" dirty="0">
                <a:solidFill>
                  <a:schemeClr val="bg1"/>
                </a:solidFill>
                <a:latin typeface="Calibri" panose="020F0502020204030204" pitchFamily="34" charset="0"/>
                <a:cs typeface="Calibri" panose="020F0502020204030204" pitchFamily="34" charset="0"/>
              </a:rPr>
              <a:t>déclaration de Malabo sur </a:t>
            </a:r>
            <a:r>
              <a:rPr lang="en-US" sz="2200" b="1" strike="noStrike" spc="-1" dirty="0" err="1">
                <a:solidFill>
                  <a:schemeClr val="bg1"/>
                </a:solidFill>
                <a:latin typeface="Calibri" panose="020F0502020204030204" pitchFamily="34" charset="0"/>
                <a:cs typeface="Calibri" panose="020F0502020204030204" pitchFamily="34" charset="0"/>
              </a:rPr>
              <a:t>une</a:t>
            </a:r>
            <a:r>
              <a:rPr lang="en-US" sz="2200" b="1" strike="noStrike" spc="-1" dirty="0">
                <a:solidFill>
                  <a:schemeClr val="bg1"/>
                </a:solidFill>
                <a:latin typeface="Calibri" panose="020F0502020204030204" pitchFamily="34" charset="0"/>
                <a:cs typeface="Calibri" panose="020F0502020204030204" pitchFamily="34" charset="0"/>
              </a:rPr>
              <a:t> </a:t>
            </a:r>
            <a:r>
              <a:rPr lang="en-US" sz="2200" b="1" strike="noStrike" spc="-1" dirty="0" err="1">
                <a:solidFill>
                  <a:schemeClr val="bg1"/>
                </a:solidFill>
                <a:latin typeface="Calibri" panose="020F0502020204030204" pitchFamily="34" charset="0"/>
                <a:cs typeface="Calibri" panose="020F0502020204030204" pitchFamily="34" charset="0"/>
              </a:rPr>
              <a:t>croissance</a:t>
            </a:r>
            <a:r>
              <a:rPr lang="en-US" sz="2200" b="1" strike="noStrike" spc="-1" dirty="0">
                <a:solidFill>
                  <a:schemeClr val="bg1"/>
                </a:solidFill>
                <a:latin typeface="Calibri" panose="020F0502020204030204" pitchFamily="34" charset="0"/>
                <a:cs typeface="Calibri" panose="020F0502020204030204" pitchFamily="34" charset="0"/>
              </a:rPr>
              <a:t> </a:t>
            </a:r>
            <a:r>
              <a:rPr lang="en-US" sz="2200" b="1" strike="noStrike" spc="-1" dirty="0" err="1">
                <a:solidFill>
                  <a:schemeClr val="bg1"/>
                </a:solidFill>
                <a:latin typeface="Calibri" panose="020F0502020204030204" pitchFamily="34" charset="0"/>
                <a:cs typeface="Calibri" panose="020F0502020204030204" pitchFamily="34" charset="0"/>
              </a:rPr>
              <a:t>accélérée</a:t>
            </a:r>
            <a:r>
              <a:rPr lang="en-US" sz="2200" b="1" strike="noStrike" spc="-1" dirty="0">
                <a:solidFill>
                  <a:schemeClr val="bg1"/>
                </a:solidFill>
                <a:latin typeface="Calibri" panose="020F0502020204030204" pitchFamily="34" charset="0"/>
                <a:cs typeface="Calibri" panose="020F0502020204030204" pitchFamily="34" charset="0"/>
              </a:rPr>
              <a:t> de </a:t>
            </a:r>
            <a:r>
              <a:rPr lang="en-US" sz="2200" b="1" strike="noStrike" spc="-1" dirty="0" err="1">
                <a:solidFill>
                  <a:schemeClr val="bg1"/>
                </a:solidFill>
                <a:latin typeface="Calibri" panose="020F0502020204030204" pitchFamily="34" charset="0"/>
                <a:cs typeface="Calibri" panose="020F0502020204030204" pitchFamily="34" charset="0"/>
              </a:rPr>
              <a:t>l’agriculture</a:t>
            </a:r>
            <a:r>
              <a:rPr lang="en-US" sz="2200" b="1" strike="noStrike" spc="-1" dirty="0">
                <a:solidFill>
                  <a:schemeClr val="bg1"/>
                </a:solidFill>
                <a:latin typeface="Calibri" panose="020F0502020204030204" pitchFamily="34" charset="0"/>
                <a:cs typeface="Calibri" panose="020F05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200" strike="noStrike" spc="-1" dirty="0" err="1">
                <a:solidFill>
                  <a:schemeClr val="bg1"/>
                </a:solidFill>
                <a:latin typeface="Calibri Light" panose="020F0302020204030204" pitchFamily="34" charset="0"/>
                <a:cs typeface="Calibri Light" panose="020F0302020204030204" pitchFamily="34" charset="0"/>
              </a:rPr>
              <a:t>L’objectif</a:t>
            </a:r>
            <a:r>
              <a:rPr lang="en-US" sz="2200" strike="noStrike" spc="-1" dirty="0">
                <a:solidFill>
                  <a:schemeClr val="bg1"/>
                </a:solidFill>
                <a:latin typeface="Calibri Light" panose="020F0302020204030204" pitchFamily="34" charset="0"/>
                <a:cs typeface="Calibri Light" panose="020F0302020204030204" pitchFamily="34" charset="0"/>
              </a:rPr>
              <a:t> de </a:t>
            </a:r>
            <a:r>
              <a:rPr lang="en-US" sz="2200" b="1" strike="noStrike" spc="-1" dirty="0" err="1">
                <a:solidFill>
                  <a:schemeClr val="bg1"/>
                </a:solidFill>
                <a:latin typeface="Calibri" panose="020F0502020204030204" pitchFamily="34" charset="0"/>
                <a:cs typeface="Calibri" panose="020F0502020204030204" pitchFamily="34" charset="0"/>
              </a:rPr>
              <a:t>réduire</a:t>
            </a:r>
            <a:r>
              <a:rPr lang="en-US" sz="2200" b="1" strike="noStrike" spc="-1" dirty="0">
                <a:solidFill>
                  <a:schemeClr val="bg1"/>
                </a:solidFill>
                <a:latin typeface="Calibri" panose="020F0502020204030204" pitchFamily="34" charset="0"/>
                <a:cs typeface="Calibri" panose="020F0502020204030204" pitchFamily="34" charset="0"/>
              </a:rPr>
              <a:t> de </a:t>
            </a:r>
            <a:r>
              <a:rPr lang="en-US" sz="2200" b="1" strike="noStrike" spc="-1" dirty="0" err="1">
                <a:solidFill>
                  <a:schemeClr val="bg1"/>
                </a:solidFill>
                <a:latin typeface="Calibri" panose="020F0502020204030204" pitchFamily="34" charset="0"/>
                <a:cs typeface="Calibri" panose="020F0502020204030204" pitchFamily="34" charset="0"/>
              </a:rPr>
              <a:t>moitié</a:t>
            </a:r>
            <a:r>
              <a:rPr lang="en-US" sz="2200" b="1" strike="noStrike" spc="-1" dirty="0">
                <a:solidFill>
                  <a:schemeClr val="bg1"/>
                </a:solidFill>
                <a:latin typeface="Calibri" panose="020F0502020204030204" pitchFamily="34" charset="0"/>
                <a:cs typeface="Calibri" panose="020F0502020204030204" pitchFamily="34" charset="0"/>
              </a:rPr>
              <a:t> les pertes post-récolte </a:t>
            </a:r>
            <a:r>
              <a:rPr lang="en-US" sz="2200" strike="noStrike" spc="-1" dirty="0" err="1">
                <a:solidFill>
                  <a:schemeClr val="bg1"/>
                </a:solidFill>
                <a:latin typeface="Calibri Light" panose="020F0302020204030204" pitchFamily="34" charset="0"/>
                <a:cs typeface="Calibri Light" panose="020F0302020204030204" pitchFamily="34" charset="0"/>
              </a:rPr>
              <a:t>est</a:t>
            </a:r>
            <a:r>
              <a:rPr lang="en-US" sz="2200" strike="noStrike" spc="-1" dirty="0">
                <a:solidFill>
                  <a:schemeClr val="bg1"/>
                </a:solidFill>
                <a:latin typeface="Calibri Light" panose="020F0302020204030204" pitchFamily="34" charset="0"/>
                <a:cs typeface="Calibri Light" panose="020F0302020204030204" pitchFamily="34" charset="0"/>
              </a:rPr>
              <a:t> </a:t>
            </a:r>
            <a:r>
              <a:rPr lang="en-US" sz="2200" strike="noStrike" spc="-1" dirty="0" err="1">
                <a:solidFill>
                  <a:schemeClr val="bg1"/>
                </a:solidFill>
                <a:latin typeface="Calibri Light" panose="020F0302020204030204" pitchFamily="34" charset="0"/>
                <a:cs typeface="Calibri Light" panose="020F0302020204030204" pitchFamily="34" charset="0"/>
              </a:rPr>
              <a:t>compris</a:t>
            </a:r>
            <a:r>
              <a:rPr lang="en-US" sz="2200" strike="noStrike" spc="-1" dirty="0">
                <a:solidFill>
                  <a:schemeClr val="bg1"/>
                </a:solidFill>
                <a:latin typeface="Calibri Light" panose="020F0302020204030204" pitchFamily="34" charset="0"/>
                <a:cs typeface="Calibri Light" panose="020F0302020204030204" pitchFamily="34" charset="0"/>
              </a:rPr>
              <a:t> dans </a:t>
            </a:r>
            <a:r>
              <a:rPr lang="en-US" sz="2200" strike="noStrike" spc="-1" dirty="0" err="1">
                <a:solidFill>
                  <a:schemeClr val="bg1"/>
                </a:solidFill>
                <a:latin typeface="Calibri Light" panose="020F0302020204030204" pitchFamily="34" charset="0"/>
                <a:cs typeface="Calibri Light" panose="020F0302020204030204" pitchFamily="34" charset="0"/>
              </a:rPr>
              <a:t>l'engagement</a:t>
            </a:r>
            <a:r>
              <a:rPr lang="en-US" sz="2200" strike="noStrike" spc="-1" dirty="0">
                <a:solidFill>
                  <a:schemeClr val="bg1"/>
                </a:solidFill>
                <a:latin typeface="Calibri Light" panose="020F0302020204030204" pitchFamily="34" charset="0"/>
                <a:cs typeface="Calibri Light" panose="020F0302020204030204" pitchFamily="34" charset="0"/>
              </a:rPr>
              <a:t> </a:t>
            </a:r>
            <a:r>
              <a:rPr lang="en-US" sz="2200" strike="noStrike" spc="-1" dirty="0" err="1">
                <a:solidFill>
                  <a:schemeClr val="bg1"/>
                </a:solidFill>
                <a:latin typeface="Calibri Light" panose="020F0302020204030204" pitchFamily="34" charset="0"/>
                <a:cs typeface="Calibri Light" panose="020F0302020204030204" pitchFamily="34" charset="0"/>
              </a:rPr>
              <a:t>d'</a:t>
            </a:r>
            <a:r>
              <a:rPr lang="en-US" sz="2200" b="1" strike="noStrike" spc="-1" dirty="0" err="1">
                <a:solidFill>
                  <a:schemeClr val="bg1"/>
                </a:solidFill>
                <a:latin typeface="Calibri" panose="020F0502020204030204" pitchFamily="34" charset="0"/>
                <a:cs typeface="Calibri" panose="020F0502020204030204" pitchFamily="34" charset="0"/>
              </a:rPr>
              <a:t>éradiquer</a:t>
            </a:r>
            <a:r>
              <a:rPr lang="en-US" sz="2200" b="1" strike="noStrike" spc="-1" dirty="0">
                <a:solidFill>
                  <a:schemeClr val="bg1"/>
                </a:solidFill>
                <a:latin typeface="Calibri" panose="020F0502020204030204" pitchFamily="34" charset="0"/>
                <a:cs typeface="Calibri" panose="020F0502020204030204" pitchFamily="34" charset="0"/>
              </a:rPr>
              <a:t> la faim en Afrique d'ici 2025.</a:t>
            </a:r>
            <a:endParaRPr lang="en-US" sz="22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200" spc="-1" dirty="0" err="1">
                <a:solidFill>
                  <a:schemeClr val="bg1"/>
                </a:solidFill>
                <a:latin typeface="Calibri Light" panose="020F0302020204030204" pitchFamily="34" charset="0"/>
                <a:cs typeface="Calibri Light" panose="020F0302020204030204" pitchFamily="34" charset="0"/>
              </a:rPr>
              <a:t>Cet</a:t>
            </a:r>
            <a:r>
              <a:rPr lang="en-US" sz="2200" spc="-1" dirty="0">
                <a:solidFill>
                  <a:schemeClr val="bg1"/>
                </a:solidFill>
                <a:latin typeface="Calibri Light" panose="020F0302020204030204" pitchFamily="34" charset="0"/>
                <a:cs typeface="Calibri Light" panose="020F0302020204030204" pitchFamily="34" charset="0"/>
              </a:rPr>
              <a:t> </a:t>
            </a:r>
            <a:r>
              <a:rPr lang="en-US" sz="2200" strike="noStrike" spc="-1" dirty="0" err="1">
                <a:solidFill>
                  <a:schemeClr val="bg1"/>
                </a:solidFill>
                <a:latin typeface="Calibri Light" panose="020F0302020204030204" pitchFamily="34" charset="0"/>
                <a:cs typeface="Calibri Light" panose="020F0302020204030204" pitchFamily="34" charset="0"/>
              </a:rPr>
              <a:t>objectif</a:t>
            </a:r>
            <a:r>
              <a:rPr lang="en-US" sz="2200" strike="noStrike" spc="-1" dirty="0">
                <a:solidFill>
                  <a:schemeClr val="bg1"/>
                </a:solidFill>
                <a:latin typeface="Calibri Light" panose="020F0302020204030204" pitchFamily="34" charset="0"/>
                <a:cs typeface="Calibri Light" panose="020F0302020204030204" pitchFamily="34" charset="0"/>
              </a:rPr>
              <a:t> vise à limiter la </a:t>
            </a:r>
            <a:r>
              <a:rPr lang="en-US" sz="2200" strike="noStrike" spc="-1" dirty="0" err="1">
                <a:solidFill>
                  <a:schemeClr val="bg1"/>
                </a:solidFill>
                <a:latin typeface="Calibri Light" panose="020F0302020204030204" pitchFamily="34" charset="0"/>
                <a:cs typeface="Calibri Light" panose="020F0302020204030204" pitchFamily="34" charset="0"/>
              </a:rPr>
              <a:t>dégradation</a:t>
            </a:r>
            <a:r>
              <a:rPr lang="en-US" sz="2200" strike="noStrike" spc="-1" dirty="0">
                <a:solidFill>
                  <a:schemeClr val="bg1"/>
                </a:solidFill>
                <a:latin typeface="Calibri Light" panose="020F0302020204030204" pitchFamily="34" charset="0"/>
                <a:cs typeface="Calibri Light" panose="020F0302020204030204" pitchFamily="34" charset="0"/>
              </a:rPr>
              <a:t> quantitative et qualitative des denrées alimentaires à tous les stades de la chaîne alimentaire (récolte, stockage, transport, transformation, marché de détail).</a:t>
            </a:r>
          </a:p>
        </p:txBody>
      </p:sp>
      <p:pic>
        <p:nvPicPr>
          <p:cNvPr id="10" name="Picture 9">
            <a:extLst>
              <a:ext uri="{FF2B5EF4-FFF2-40B4-BE49-F238E27FC236}">
                <a16:creationId xmlns:a16="http://schemas.microsoft.com/office/drawing/2014/main" id="{3FE050B7-5BAE-DA48-A516-8ED3D28549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pic>
        <p:nvPicPr>
          <p:cNvPr id="12" name="Picture 11">
            <a:extLst>
              <a:ext uri="{FF2B5EF4-FFF2-40B4-BE49-F238E27FC236}">
                <a16:creationId xmlns:a16="http://schemas.microsoft.com/office/drawing/2014/main" id="{418FD5D2-62E1-C34E-8E16-8123A45F37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130724"/>
            <a:ext cx="4488027" cy="4727276"/>
          </a:xfrm>
          <a:prstGeom prst="rect">
            <a:avLst/>
          </a:prstGeom>
        </p:spPr>
      </p:pic>
      <p:sp>
        <p:nvSpPr>
          <p:cNvPr id="3" name="TextBox 2">
            <a:extLst>
              <a:ext uri="{FF2B5EF4-FFF2-40B4-BE49-F238E27FC236}">
                <a16:creationId xmlns:a16="http://schemas.microsoft.com/office/drawing/2014/main" id="{BFCD6236-0ECE-264D-BE3D-B10F79560F48}"/>
              </a:ext>
            </a:extLst>
          </p:cNvPr>
          <p:cNvSpPr txBox="1"/>
          <p:nvPr/>
        </p:nvSpPr>
        <p:spPr>
          <a:xfrm>
            <a:off x="4554828" y="6115251"/>
            <a:ext cx="7217832" cy="307777"/>
          </a:xfrm>
          <a:prstGeom prst="rect">
            <a:avLst/>
          </a:prstGeom>
          <a:noFill/>
        </p:spPr>
        <p:txBody>
          <a:bodyPr wrap="square" rtlCol="0">
            <a:spAutoFit/>
          </a:bodyPr>
          <a:lstStyle/>
          <a:p>
            <a:r>
              <a:rPr lang="en-GB" sz="1400" dirty="0">
                <a:solidFill>
                  <a:schemeClr val="bg1">
                    <a:alpha val="80000"/>
                  </a:schemeClr>
                </a:solidFill>
                <a:latin typeface="Calibri Light" panose="020F0302020204030204" pitchFamily="34" charset="0"/>
                <a:cs typeface="Calibri Light" panose="020F0302020204030204" pitchFamily="34" charset="0"/>
              </a:rPr>
              <a:t>Photo : </a:t>
            </a:r>
            <a:r>
              <a:rPr lang="en-GB" sz="1400" dirty="0">
                <a:solidFill>
                  <a:schemeClr val="bg1">
                    <a:alpha val="80000"/>
                  </a:schemeClr>
                </a:solidFill>
                <a:effectLst/>
                <a:latin typeface="Calibri Light" panose="020F0302020204030204" pitchFamily="34" charset="0"/>
                <a:cs typeface="Calibri Light" panose="020F0302020204030204" pitchFamily="34" charset="0"/>
              </a:rPr>
              <a:t>Sommet extraordinaire de l'Union africaine par </a:t>
            </a:r>
            <a:r>
              <a:rPr lang="en-GB" sz="1400" dirty="0">
                <a:solidFill>
                  <a:schemeClr val="bg1">
                    <a:alpha val="80000"/>
                  </a:schemeClr>
                </a:solidFill>
                <a:effectLst/>
                <a:latin typeface="Calibri Light" panose="020F0302020204030204" pitchFamily="34" charset="0"/>
                <a:cs typeface="Calibri Light" panose="020F0302020204030204" pitchFamily="34" charset="0"/>
                <a:hlinkClick r:id="rId6"/>
              </a:rPr>
              <a:t>Paul Kagame</a:t>
            </a:r>
            <a:endParaRPr lang="en-FR" sz="1400" dirty="0">
              <a:solidFill>
                <a:schemeClr val="bg1">
                  <a:alpha val="80000"/>
                </a:schemeClr>
              </a:solidFill>
              <a:latin typeface="Calibri Light" panose="020F0302020204030204" pitchFamily="34" charset="0"/>
              <a:cs typeface="Calibri Light" panose="020F0302020204030204" pitchFamily="34" charset="0"/>
            </a:endParaRPr>
          </a:p>
        </p:txBody>
      </p:sp>
      <p:sp>
        <p:nvSpPr>
          <p:cNvPr id="13" name="Footer Placeholder 1">
            <a:extLst>
              <a:ext uri="{FF2B5EF4-FFF2-40B4-BE49-F238E27FC236}">
                <a16:creationId xmlns:a16="http://schemas.microsoft.com/office/drawing/2014/main" id="{71D0D280-AD7B-B744-A44B-641AAE828DB5}"/>
              </a:ext>
            </a:extLst>
          </p:cNvPr>
          <p:cNvSpPr txBox="1">
            <a:spLocks/>
          </p:cNvSpPr>
          <p:nvPr/>
        </p:nvSpPr>
        <p:spPr>
          <a:xfrm>
            <a:off x="4648737" y="6341458"/>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2316482335"/>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B34367-D0F6-6249-A4A6-A9635CD3EDA7}"/>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9A34CBC-0FE7-8E49-9F51-2EDE8CA0A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8" name="Rectangle 7">
            <a:extLst>
              <a:ext uri="{FF2B5EF4-FFF2-40B4-BE49-F238E27FC236}">
                <a16:creationId xmlns:a16="http://schemas.microsoft.com/office/drawing/2014/main" id="{A388CEE4-CE91-2340-8C57-A04822F7C771}"/>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4" name="TextShape 2"/>
          <p:cNvSpPr txBox="1"/>
          <p:nvPr/>
        </p:nvSpPr>
        <p:spPr>
          <a:xfrm>
            <a:off x="723331" y="2216323"/>
            <a:ext cx="10629989" cy="4186628"/>
          </a:xfrm>
          <a:prstGeom prst="rect">
            <a:avLst/>
          </a:prstGeom>
          <a:noFill/>
          <a:ln>
            <a:noFill/>
          </a:ln>
        </p:spPr>
        <p:txBody>
          <a:bodyPr>
            <a:noAutofit/>
          </a:bodyPr>
          <a:lstStyle/>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Selon la Commission de l'UA, un certain nombre de difficultés limitent la capacité des pays à </a:t>
            </a:r>
            <a:r>
              <a:rPr lang="en-US" sz="2400" dirty="0" err="1">
                <a:solidFill>
                  <a:schemeClr val="bg1"/>
                </a:solidFill>
                <a:latin typeface="Calibri Light" panose="020F0302020204030204" pitchFamily="34" charset="0"/>
                <a:cs typeface="Calibri Light" panose="020F0302020204030204" pitchFamily="34" charset="0"/>
              </a:rPr>
              <a:t>répondre</a:t>
            </a:r>
            <a:r>
              <a:rPr lang="en-US" sz="2400" dirty="0">
                <a:solidFill>
                  <a:schemeClr val="bg1"/>
                </a:solidFill>
                <a:latin typeface="Calibri Light" panose="020F0302020204030204" pitchFamily="34" charset="0"/>
                <a:cs typeface="Calibri Light" panose="020F0302020204030204" pitchFamily="34" charset="0"/>
              </a:rPr>
              <a:t> aux engagements de Malabo :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Conscience </a:t>
            </a:r>
            <a:r>
              <a:rPr lang="en-US" sz="2000" spc="-1" dirty="0" err="1">
                <a:solidFill>
                  <a:schemeClr val="bg1"/>
                </a:solidFill>
                <a:latin typeface="Calibri" panose="020F0502020204030204" pitchFamily="34" charset="0"/>
                <a:cs typeface="Calibri" panose="020F0502020204030204" pitchFamily="34" charset="0"/>
              </a:rPr>
              <a:t>limitée</a:t>
            </a:r>
            <a:r>
              <a:rPr lang="en-US" sz="2000" spc="-1" dirty="0">
                <a:solidFill>
                  <a:schemeClr val="bg1"/>
                </a:solidFill>
                <a:latin typeface="Calibri" panose="020F0502020204030204" pitchFamily="34" charset="0"/>
                <a:cs typeface="Calibri" panose="020F0502020204030204" pitchFamily="34" charset="0"/>
              </a:rPr>
              <a:t> des </a:t>
            </a:r>
            <a:r>
              <a:rPr lang="en-US" sz="2000" spc="-1" dirty="0" err="1">
                <a:solidFill>
                  <a:schemeClr val="bg1"/>
                </a:solidFill>
                <a:latin typeface="Calibri" panose="020F0502020204030204" pitchFamily="34" charset="0"/>
                <a:cs typeface="Calibri" panose="020F0502020204030204" pitchFamily="34" charset="0"/>
              </a:rPr>
              <a:t>pertes</a:t>
            </a:r>
            <a:r>
              <a:rPr lang="en-US" sz="2000" spc="-1" dirty="0">
                <a:solidFill>
                  <a:schemeClr val="bg1"/>
                </a:solidFill>
                <a:latin typeface="Calibri" panose="020F0502020204030204" pitchFamily="34" charset="0"/>
                <a:cs typeface="Calibri" panose="020F0502020204030204" pitchFamily="34" charset="0"/>
              </a:rPr>
              <a:t> post-</a:t>
            </a:r>
            <a:r>
              <a:rPr lang="en-US" sz="2000" spc="-1" dirty="0" err="1">
                <a:solidFill>
                  <a:schemeClr val="bg1"/>
                </a:solidFill>
                <a:latin typeface="Calibri" panose="020F0502020204030204" pitchFamily="34" charset="0"/>
                <a:cs typeface="Calibri" panose="020F0502020204030204" pitchFamily="34" charset="0"/>
              </a:rPr>
              <a:t>récolte</a:t>
            </a:r>
            <a:endParaRPr lang="en-US" sz="2000" spc="-1" dirty="0">
              <a:solidFill>
                <a:schemeClr val="bg1"/>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Absence de politiques et de </a:t>
            </a:r>
            <a:r>
              <a:rPr lang="en-US" sz="2000" spc="-1" dirty="0" err="1">
                <a:solidFill>
                  <a:schemeClr val="bg1"/>
                </a:solidFill>
                <a:latin typeface="Calibri" panose="020F0502020204030204" pitchFamily="34" charset="0"/>
                <a:cs typeface="Calibri" panose="020F0502020204030204" pitchFamily="34" charset="0"/>
              </a:rPr>
              <a:t>stratégies</a:t>
            </a:r>
            <a:r>
              <a:rPr lang="en-US" sz="2000" spc="-1" dirty="0">
                <a:solidFill>
                  <a:schemeClr val="bg1"/>
                </a:solidFill>
                <a:latin typeface="Calibri" panose="020F0502020204030204" pitchFamily="34" charset="0"/>
                <a:cs typeface="Calibri" panose="020F0502020204030204" pitchFamily="34" charset="0"/>
              </a:rPr>
              <a:t> par rapport aux </a:t>
            </a:r>
            <a:r>
              <a:rPr lang="en-US" sz="2000" spc="-1" dirty="0" err="1">
                <a:solidFill>
                  <a:schemeClr val="bg1"/>
                </a:solidFill>
                <a:latin typeface="Calibri" panose="020F0502020204030204" pitchFamily="34" charset="0"/>
                <a:cs typeface="Calibri" panose="020F0502020204030204" pitchFamily="34" charset="0"/>
              </a:rPr>
              <a:t>pertes</a:t>
            </a:r>
            <a:r>
              <a:rPr lang="en-US" sz="2000" spc="-1" dirty="0">
                <a:solidFill>
                  <a:schemeClr val="bg1"/>
                </a:solidFill>
                <a:latin typeface="Calibri" panose="020F0502020204030204" pitchFamily="34" charset="0"/>
                <a:cs typeface="Calibri" panose="020F0502020204030204" pitchFamily="34" charset="0"/>
              </a:rPr>
              <a:t> post-</a:t>
            </a:r>
            <a:r>
              <a:rPr lang="en-US" sz="2000" spc="-1" dirty="0" err="1">
                <a:solidFill>
                  <a:schemeClr val="bg1"/>
                </a:solidFill>
                <a:latin typeface="Calibri" panose="020F0502020204030204" pitchFamily="34" charset="0"/>
                <a:cs typeface="Calibri" panose="020F0502020204030204" pitchFamily="34" charset="0"/>
              </a:rPr>
              <a:t>récolte</a:t>
            </a:r>
            <a:endParaRPr lang="en-US" sz="2000" spc="-1" dirty="0">
              <a:solidFill>
                <a:schemeClr val="bg1"/>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Capacités limitées en matière de gestion des </a:t>
            </a:r>
            <a:r>
              <a:rPr lang="en-US" sz="2000" spc="-1" dirty="0" err="1">
                <a:solidFill>
                  <a:schemeClr val="bg1"/>
                </a:solidFill>
                <a:latin typeface="Calibri" panose="020F0502020204030204" pitchFamily="34" charset="0"/>
                <a:cs typeface="Calibri" panose="020F0502020204030204" pitchFamily="34" charset="0"/>
              </a:rPr>
              <a:t>pertes</a:t>
            </a:r>
            <a:r>
              <a:rPr lang="en-US" sz="2000" spc="-1" dirty="0">
                <a:solidFill>
                  <a:schemeClr val="bg1"/>
                </a:solidFill>
                <a:latin typeface="Calibri" panose="020F0502020204030204" pitchFamily="34" charset="0"/>
                <a:cs typeface="Calibri" panose="020F0502020204030204" pitchFamily="34" charset="0"/>
              </a:rPr>
              <a:t> post-</a:t>
            </a:r>
            <a:r>
              <a:rPr lang="en-US" sz="2000" spc="-1" dirty="0" err="1">
                <a:solidFill>
                  <a:schemeClr val="bg1"/>
                </a:solidFill>
                <a:latin typeface="Calibri" panose="020F0502020204030204" pitchFamily="34" charset="0"/>
                <a:cs typeface="Calibri" panose="020F0502020204030204" pitchFamily="34" charset="0"/>
              </a:rPr>
              <a:t>récolte</a:t>
            </a:r>
            <a:endParaRPr lang="en-US" sz="2000" spc="-1" dirty="0">
              <a:solidFill>
                <a:schemeClr val="bg1"/>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spc="-1" dirty="0" err="1">
                <a:solidFill>
                  <a:schemeClr val="bg1"/>
                </a:solidFill>
                <a:latin typeface="Calibri" panose="020F0502020204030204" pitchFamily="34" charset="0"/>
                <a:cs typeface="Calibri" panose="020F0502020204030204" pitchFamily="34" charset="0"/>
              </a:rPr>
              <a:t>Activitiés</a:t>
            </a:r>
            <a:r>
              <a:rPr lang="en-US" sz="2000" spc="-1" dirty="0">
                <a:solidFill>
                  <a:schemeClr val="bg1"/>
                </a:solidFill>
                <a:latin typeface="Calibri" panose="020F0502020204030204" pitchFamily="34" charset="0"/>
                <a:cs typeface="Calibri" panose="020F0502020204030204" pitchFamily="34" charset="0"/>
              </a:rPr>
              <a:t> </a:t>
            </a:r>
            <a:r>
              <a:rPr lang="en-US" sz="2000" spc="-1" dirty="0" err="1">
                <a:solidFill>
                  <a:schemeClr val="bg1"/>
                </a:solidFill>
                <a:latin typeface="Calibri" panose="020F0502020204030204" pitchFamily="34" charset="0"/>
                <a:cs typeface="Calibri" panose="020F0502020204030204" pitchFamily="34" charset="0"/>
              </a:rPr>
              <a:t>insuffisantes</a:t>
            </a:r>
            <a:r>
              <a:rPr lang="en-US" sz="2000" spc="-1" dirty="0">
                <a:solidFill>
                  <a:schemeClr val="bg1"/>
                </a:solidFill>
                <a:latin typeface="Calibri" panose="020F0502020204030204" pitchFamily="34" charset="0"/>
                <a:cs typeface="Calibri" panose="020F0502020204030204" pitchFamily="34" charset="0"/>
              </a:rPr>
              <a:t> de recherche &amp; </a:t>
            </a:r>
            <a:r>
              <a:rPr lang="en-US" sz="2000" spc="-1" dirty="0" err="1">
                <a:solidFill>
                  <a:schemeClr val="bg1"/>
                </a:solidFill>
                <a:latin typeface="Calibri" panose="020F0502020204030204" pitchFamily="34" charset="0"/>
                <a:cs typeface="Calibri" panose="020F0502020204030204" pitchFamily="34" charset="0"/>
              </a:rPr>
              <a:t>développement</a:t>
            </a:r>
            <a:r>
              <a:rPr lang="en-US" sz="2000" spc="-1" dirty="0">
                <a:solidFill>
                  <a:schemeClr val="bg1"/>
                </a:solidFill>
                <a:latin typeface="Calibri" panose="020F0502020204030204" pitchFamily="34" charset="0"/>
                <a:cs typeface="Calibri" panose="020F0502020204030204" pitchFamily="34" charset="0"/>
              </a:rPr>
              <a:t> sur les </a:t>
            </a:r>
            <a:r>
              <a:rPr lang="en-US" sz="2000" spc="-1" dirty="0" err="1">
                <a:solidFill>
                  <a:schemeClr val="bg1"/>
                </a:solidFill>
                <a:latin typeface="Calibri" panose="020F0502020204030204" pitchFamily="34" charset="0"/>
                <a:cs typeface="Calibri" panose="020F0502020204030204" pitchFamily="34" charset="0"/>
              </a:rPr>
              <a:t>pertes</a:t>
            </a:r>
            <a:r>
              <a:rPr lang="en-US" sz="2000" spc="-1" dirty="0">
                <a:solidFill>
                  <a:schemeClr val="bg1"/>
                </a:solidFill>
                <a:latin typeface="Calibri" panose="020F0502020204030204" pitchFamily="34" charset="0"/>
                <a:cs typeface="Calibri" panose="020F0502020204030204" pitchFamily="34" charset="0"/>
              </a:rPr>
              <a:t> post-</a:t>
            </a:r>
            <a:r>
              <a:rPr lang="en-US" sz="2000" spc="-1" dirty="0" err="1">
                <a:solidFill>
                  <a:schemeClr val="bg1"/>
                </a:solidFill>
                <a:latin typeface="Calibri" panose="020F0502020204030204" pitchFamily="34" charset="0"/>
                <a:cs typeface="Calibri" panose="020F0502020204030204" pitchFamily="34" charset="0"/>
              </a:rPr>
              <a:t>récolte</a:t>
            </a:r>
            <a:endParaRPr lang="en-US" sz="2000" spc="-1" dirty="0">
              <a:solidFill>
                <a:schemeClr val="bg1"/>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Manque de connaissances sur la </a:t>
            </a:r>
            <a:r>
              <a:rPr lang="en-US" sz="2000" spc="-1" dirty="0" err="1">
                <a:solidFill>
                  <a:schemeClr val="bg1"/>
                </a:solidFill>
                <a:latin typeface="Calibri" panose="020F0502020204030204" pitchFamily="34" charset="0"/>
                <a:cs typeface="Calibri" panose="020F0502020204030204" pitchFamily="34" charset="0"/>
              </a:rPr>
              <a:t>mesure</a:t>
            </a:r>
            <a:r>
              <a:rPr lang="en-US" sz="2000" spc="-1" dirty="0">
                <a:solidFill>
                  <a:schemeClr val="bg1"/>
                </a:solidFill>
                <a:latin typeface="Calibri" panose="020F0502020204030204" pitchFamily="34" charset="0"/>
                <a:cs typeface="Calibri" panose="020F0502020204030204" pitchFamily="34" charset="0"/>
              </a:rPr>
              <a:t> des </a:t>
            </a:r>
            <a:r>
              <a:rPr lang="en-US" sz="2000" spc="-1" dirty="0" err="1">
                <a:solidFill>
                  <a:schemeClr val="bg1"/>
                </a:solidFill>
                <a:latin typeface="Calibri" panose="020F0502020204030204" pitchFamily="34" charset="0"/>
                <a:cs typeface="Calibri" panose="020F0502020204030204" pitchFamily="34" charset="0"/>
              </a:rPr>
              <a:t>pertes</a:t>
            </a:r>
            <a:endParaRPr lang="en-US" sz="2000" spc="-1" dirty="0">
              <a:solidFill>
                <a:schemeClr val="bg1"/>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Technologies de stockage inadaptées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Manque de </a:t>
            </a:r>
            <a:r>
              <a:rPr lang="en-US" sz="2000" spc="-1" dirty="0" err="1">
                <a:solidFill>
                  <a:schemeClr val="bg1"/>
                </a:solidFill>
                <a:latin typeface="Calibri" panose="020F0502020204030204" pitchFamily="34" charset="0"/>
                <a:cs typeface="Calibri" panose="020F0502020204030204" pitchFamily="34" charset="0"/>
              </a:rPr>
              <a:t>compréhension</a:t>
            </a:r>
            <a:r>
              <a:rPr lang="en-US" sz="2000" spc="-1" dirty="0">
                <a:solidFill>
                  <a:schemeClr val="bg1"/>
                </a:solidFill>
                <a:latin typeface="Calibri" panose="020F0502020204030204" pitchFamily="34" charset="0"/>
                <a:cs typeface="Calibri" panose="020F0502020204030204" pitchFamily="34" charset="0"/>
              </a:rPr>
              <a:t> de </a:t>
            </a:r>
            <a:r>
              <a:rPr lang="en-US" sz="2000" spc="-1" dirty="0" err="1">
                <a:solidFill>
                  <a:schemeClr val="bg1"/>
                </a:solidFill>
                <a:latin typeface="Calibri" panose="020F0502020204030204" pitchFamily="34" charset="0"/>
                <a:cs typeface="Calibri" panose="020F0502020204030204" pitchFamily="34" charset="0"/>
              </a:rPr>
              <a:t>l'impact</a:t>
            </a:r>
            <a:r>
              <a:rPr lang="en-US" sz="2000" spc="-1" dirty="0">
                <a:solidFill>
                  <a:schemeClr val="bg1"/>
                </a:solidFill>
                <a:latin typeface="Calibri" panose="020F0502020204030204" pitchFamily="34" charset="0"/>
                <a:cs typeface="Calibri" panose="020F0502020204030204" pitchFamily="34" charset="0"/>
              </a:rPr>
              <a:t> des </a:t>
            </a:r>
            <a:r>
              <a:rPr lang="en-US" sz="2000" spc="-1" dirty="0" err="1">
                <a:solidFill>
                  <a:schemeClr val="bg1"/>
                </a:solidFill>
                <a:latin typeface="Calibri" panose="020F0502020204030204" pitchFamily="34" charset="0"/>
                <a:cs typeface="Calibri" panose="020F0502020204030204" pitchFamily="34" charset="0"/>
              </a:rPr>
              <a:t>pertes</a:t>
            </a:r>
            <a:r>
              <a:rPr lang="en-US" sz="2000" spc="-1" dirty="0">
                <a:solidFill>
                  <a:schemeClr val="bg1"/>
                </a:solidFill>
                <a:latin typeface="Calibri" panose="020F0502020204030204" pitchFamily="34" charset="0"/>
                <a:cs typeface="Calibri" panose="020F0502020204030204" pitchFamily="34" charset="0"/>
              </a:rPr>
              <a:t> post-</a:t>
            </a:r>
            <a:r>
              <a:rPr lang="en-US" sz="2000" spc="-1" dirty="0" err="1">
                <a:solidFill>
                  <a:schemeClr val="bg1"/>
                </a:solidFill>
                <a:latin typeface="Calibri" panose="020F0502020204030204" pitchFamily="34" charset="0"/>
                <a:cs typeface="Calibri" panose="020F0502020204030204" pitchFamily="34" charset="0"/>
              </a:rPr>
              <a:t>récolte</a:t>
            </a:r>
            <a:endParaRPr lang="en-US" sz="2000" spc="-1" dirty="0">
              <a:solidFill>
                <a:schemeClr val="bg1"/>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Manque de </a:t>
            </a:r>
            <a:r>
              <a:rPr lang="en-US" sz="2000" spc="-1" dirty="0" err="1">
                <a:solidFill>
                  <a:schemeClr val="bg1"/>
                </a:solidFill>
                <a:latin typeface="Calibri" panose="020F0502020204030204" pitchFamily="34" charset="0"/>
                <a:cs typeface="Calibri" panose="020F0502020204030204" pitchFamily="34" charset="0"/>
              </a:rPr>
              <a:t>financement</a:t>
            </a:r>
            <a:r>
              <a:rPr lang="en-US" sz="2000" spc="-1" dirty="0">
                <a:solidFill>
                  <a:schemeClr val="bg1"/>
                </a:solidFill>
                <a:latin typeface="Calibri" panose="020F0502020204030204" pitchFamily="34" charset="0"/>
                <a:cs typeface="Calibri" panose="020F0502020204030204" pitchFamily="34" charset="0"/>
              </a:rPr>
              <a:t> </a:t>
            </a:r>
            <a:r>
              <a:rPr lang="en-US" sz="2000" spc="-1" dirty="0" err="1">
                <a:solidFill>
                  <a:schemeClr val="bg1"/>
                </a:solidFill>
                <a:latin typeface="Calibri" panose="020F0502020204030204" pitchFamily="34" charset="0"/>
                <a:cs typeface="Calibri" panose="020F0502020204030204" pitchFamily="34" charset="0"/>
              </a:rPr>
              <a:t>suffisant</a:t>
            </a:r>
            <a:r>
              <a:rPr lang="en-US" sz="2000" spc="-1" dirty="0">
                <a:solidFill>
                  <a:schemeClr val="bg1"/>
                </a:solidFill>
                <a:latin typeface="Calibri" panose="020F0502020204030204" pitchFamily="34" charset="0"/>
                <a:cs typeface="Calibri" panose="020F0502020204030204" pitchFamily="34" charset="0"/>
              </a:rPr>
              <a:t> pour les actions de réduction des </a:t>
            </a:r>
            <a:r>
              <a:rPr lang="en-US" sz="2000" spc="-1" dirty="0" err="1">
                <a:solidFill>
                  <a:schemeClr val="bg1"/>
                </a:solidFill>
                <a:latin typeface="Calibri" panose="020F0502020204030204" pitchFamily="34" charset="0"/>
                <a:cs typeface="Calibri" panose="020F0502020204030204" pitchFamily="34" charset="0"/>
              </a:rPr>
              <a:t>pertes</a:t>
            </a:r>
            <a:endParaRPr lang="en-US" sz="2000" spc="-1" dirty="0">
              <a:solidFill>
                <a:schemeClr val="bg1"/>
              </a:solidFill>
              <a:latin typeface="Calibri" panose="020F0502020204030204" pitchFamily="34" charset="0"/>
              <a:cs typeface="Calibri" panose="020F0502020204030204" pitchFamily="34" charset="0"/>
            </a:endParaRP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6" name="TextShape 1">
            <a:extLst>
              <a:ext uri="{FF2B5EF4-FFF2-40B4-BE49-F238E27FC236}">
                <a16:creationId xmlns:a16="http://schemas.microsoft.com/office/drawing/2014/main" id="{F866EA1D-CE99-9849-BB5C-1001AF9B0873}"/>
              </a:ext>
            </a:extLst>
          </p:cNvPr>
          <p:cNvSpPr txBox="1"/>
          <p:nvPr/>
        </p:nvSpPr>
        <p:spPr>
          <a:xfrm>
            <a:off x="914399" y="417600"/>
            <a:ext cx="10438919" cy="815886"/>
          </a:xfrm>
          <a:prstGeom prst="rect">
            <a:avLst/>
          </a:prstGeom>
          <a:noFill/>
          <a:ln>
            <a:noFill/>
          </a:ln>
        </p:spPr>
        <p:txBody>
          <a:bodyPr anchor="ctr">
            <a:noAutofit/>
          </a:bodyPr>
          <a:lstStyle/>
          <a:p>
            <a:pPr>
              <a:lnSpc>
                <a:spcPct val="90000"/>
              </a:lnSpc>
            </a:pPr>
            <a:r>
              <a:rPr lang="en-US" sz="4400" b="0" strike="noStrike" spc="-1" dirty="0" err="1">
                <a:solidFill>
                  <a:srgbClr val="2F4F70"/>
                </a:solidFill>
                <a:latin typeface="Calibri Light"/>
              </a:rPr>
              <a:t>Enjeux</a:t>
            </a:r>
            <a:r>
              <a:rPr lang="en-US" sz="4400" b="0" strike="noStrike" spc="-1" dirty="0">
                <a:solidFill>
                  <a:srgbClr val="2F4F70"/>
                </a:solidFill>
                <a:latin typeface="Calibri Light"/>
              </a:rPr>
              <a:t> nationaux</a:t>
            </a:r>
          </a:p>
        </p:txBody>
      </p:sp>
      <p:sp>
        <p:nvSpPr>
          <p:cNvPr id="9" name="Footer Placeholder 1">
            <a:extLst>
              <a:ext uri="{FF2B5EF4-FFF2-40B4-BE49-F238E27FC236}">
                <a16:creationId xmlns:a16="http://schemas.microsoft.com/office/drawing/2014/main" id="{ABE9478D-1F2C-804A-A170-B7952FC8FD57}"/>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extLst>
      <p:ext uri="{BB962C8B-B14F-4D97-AF65-F5344CB8AC3E}">
        <p14:creationId xmlns:p14="http://schemas.microsoft.com/office/powerpoint/2010/main" val="2070879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058AB9-8F7C-7B46-B874-9A82990D4717}"/>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Rectangle 2">
            <a:extLst>
              <a:ext uri="{FF2B5EF4-FFF2-40B4-BE49-F238E27FC236}">
                <a16:creationId xmlns:a16="http://schemas.microsoft.com/office/drawing/2014/main" id="{6A912ACB-C977-554F-BA4E-B2277C531C1A}"/>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extShape 1"/>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Rapport </a:t>
            </a:r>
            <a:r>
              <a:rPr lang="en-US" sz="4400" b="0" strike="noStrike" spc="-1" dirty="0" err="1">
                <a:solidFill>
                  <a:srgbClr val="2F4F70"/>
                </a:solidFill>
                <a:latin typeface="Calibri Light"/>
              </a:rPr>
              <a:t>d’Examen</a:t>
            </a:r>
            <a:r>
              <a:rPr lang="en-US" sz="4400" b="0" strike="noStrike" spc="-1" dirty="0">
                <a:solidFill>
                  <a:srgbClr val="2F4F70"/>
                </a:solidFill>
                <a:latin typeface="Calibri Light"/>
              </a:rPr>
              <a:t> </a:t>
            </a:r>
            <a:r>
              <a:rPr lang="en-US" sz="4400" spc="-1" dirty="0" err="1">
                <a:solidFill>
                  <a:srgbClr val="2F4F70"/>
                </a:solidFill>
                <a:latin typeface="Calibri Light"/>
              </a:rPr>
              <a:t>b</a:t>
            </a:r>
            <a:r>
              <a:rPr lang="en-US" sz="4400" b="0" strike="noStrike" spc="-1" dirty="0" err="1">
                <a:solidFill>
                  <a:srgbClr val="2F4F70"/>
                </a:solidFill>
                <a:latin typeface="Calibri Light"/>
              </a:rPr>
              <a:t>iennal</a:t>
            </a:r>
            <a:endParaRPr lang="en-US" sz="4400" b="0" strike="noStrike" spc="-1" dirty="0">
              <a:solidFill>
                <a:srgbClr val="333333"/>
              </a:solidFill>
              <a:latin typeface="Calibri"/>
            </a:endParaRPr>
          </a:p>
        </p:txBody>
      </p:sp>
      <p:sp>
        <p:nvSpPr>
          <p:cNvPr id="212" name="TextShape 2"/>
          <p:cNvSpPr txBox="1"/>
          <p:nvPr/>
        </p:nvSpPr>
        <p:spPr>
          <a:xfrm>
            <a:off x="905774" y="5131874"/>
            <a:ext cx="10447545" cy="1181516"/>
          </a:xfrm>
          <a:prstGeom prst="rect">
            <a:avLst/>
          </a:prstGeom>
          <a:noFill/>
          <a:ln>
            <a:noFill/>
          </a:ln>
        </p:spPr>
        <p:txBody>
          <a:bodyPr>
            <a:noAutofit/>
          </a:bodyPr>
          <a:lstStyle/>
          <a:p>
            <a:pPr marL="360">
              <a:lnSpc>
                <a:spcPct val="90000"/>
              </a:lnSpc>
              <a:spcBef>
                <a:spcPts val="1001"/>
              </a:spcBef>
              <a:buClr>
                <a:srgbClr val="E58856"/>
              </a:buClr>
            </a:pPr>
            <a:r>
              <a:rPr lang="en-US" sz="2000" strike="noStrike" spc="-1" dirty="0">
                <a:solidFill>
                  <a:schemeClr val="bg1"/>
                </a:solidFill>
                <a:latin typeface="Calibri Light" panose="020F0302020204030204" pitchFamily="34" charset="0"/>
                <a:cs typeface="Calibri Light" panose="020F0302020204030204" pitchFamily="34" charset="0"/>
              </a:rPr>
              <a:t>La composante post-récolte du Rapport </a:t>
            </a:r>
            <a:r>
              <a:rPr lang="en-US" sz="2000" strike="noStrike" spc="-1" dirty="0" err="1">
                <a:solidFill>
                  <a:schemeClr val="bg1"/>
                </a:solidFill>
                <a:latin typeface="Calibri Light" panose="020F0302020204030204" pitchFamily="34" charset="0"/>
                <a:cs typeface="Calibri Light" panose="020F0302020204030204" pitchFamily="34" charset="0"/>
              </a:rPr>
              <a:t>d’Examen</a:t>
            </a:r>
            <a:r>
              <a:rPr lang="en-US" sz="2000" strike="noStrike" spc="-1" dirty="0">
                <a:solidFill>
                  <a:schemeClr val="bg1"/>
                </a:solidFill>
                <a:latin typeface="Calibri Light" panose="020F0302020204030204" pitchFamily="34" charset="0"/>
                <a:cs typeface="Calibri Light" panose="020F0302020204030204" pitchFamily="34" charset="0"/>
              </a:rPr>
              <a:t> </a:t>
            </a:r>
            <a:r>
              <a:rPr lang="en-US" sz="2000" spc="-1" dirty="0" err="1">
                <a:solidFill>
                  <a:schemeClr val="bg1"/>
                </a:solidFill>
                <a:latin typeface="Calibri Light" panose="020F0302020204030204" pitchFamily="34" charset="0"/>
                <a:cs typeface="Calibri Light" panose="020F0302020204030204" pitchFamily="34" charset="0"/>
              </a:rPr>
              <a:t>B</a:t>
            </a:r>
            <a:r>
              <a:rPr lang="en-US" sz="2000" strike="noStrike" spc="-1" dirty="0" err="1">
                <a:solidFill>
                  <a:schemeClr val="bg1"/>
                </a:solidFill>
                <a:latin typeface="Calibri Light" panose="020F0302020204030204" pitchFamily="34" charset="0"/>
                <a:cs typeface="Calibri Light" panose="020F0302020204030204" pitchFamily="34" charset="0"/>
              </a:rPr>
              <a:t>iennal</a:t>
            </a:r>
            <a:r>
              <a:rPr lang="en-US" sz="2000" strike="noStrike" spc="-1" dirty="0">
                <a:solidFill>
                  <a:schemeClr val="bg1"/>
                </a:solidFill>
                <a:latin typeface="Calibri Light" panose="020F0302020204030204" pitchFamily="34" charset="0"/>
                <a:cs typeface="Calibri Light" panose="020F0302020204030204" pitchFamily="34" charset="0"/>
              </a:rPr>
              <a:t> du PDDAA permet de suivre les progrès réalisés par les </a:t>
            </a:r>
            <a:r>
              <a:rPr lang="en-US" sz="2000" b="1" strike="noStrike" spc="-1" dirty="0">
                <a:solidFill>
                  <a:schemeClr val="bg1"/>
                </a:solidFill>
                <a:latin typeface="Calibri" panose="020F0502020204030204" pitchFamily="34" charset="0"/>
                <a:cs typeface="Calibri" panose="020F0502020204030204" pitchFamily="34" charset="0"/>
              </a:rPr>
              <a:t>55 États membres de l'UA </a:t>
            </a:r>
            <a:r>
              <a:rPr lang="en-US" sz="2000" strike="noStrike" spc="-1" dirty="0">
                <a:solidFill>
                  <a:schemeClr val="bg1"/>
                </a:solidFill>
                <a:latin typeface="Calibri Light" panose="020F0302020204030204" pitchFamily="34" charset="0"/>
                <a:cs typeface="Calibri Light" panose="020F0302020204030204" pitchFamily="34" charset="0"/>
              </a:rPr>
              <a:t>dans la mise en œuvre de l'engagement 3 de Malabo : </a:t>
            </a:r>
            <a:r>
              <a:rPr lang="en-US" sz="2000" b="1" strike="noStrike" spc="-1" dirty="0">
                <a:solidFill>
                  <a:schemeClr val="bg1"/>
                </a:solidFill>
                <a:latin typeface="Calibri" panose="020F0502020204030204" pitchFamily="34" charset="0"/>
                <a:cs typeface="Calibri" panose="020F0502020204030204" pitchFamily="34" charset="0"/>
              </a:rPr>
              <a:t>réduction des pertes post-récolte de 50 % </a:t>
            </a:r>
            <a:r>
              <a:rPr lang="en-US" sz="2000" b="1" strike="noStrike" spc="-1" dirty="0" err="1">
                <a:solidFill>
                  <a:schemeClr val="bg1"/>
                </a:solidFill>
                <a:latin typeface="Calibri" panose="020F0502020204030204" pitchFamily="34" charset="0"/>
                <a:cs typeface="Calibri" panose="020F0502020204030204" pitchFamily="34" charset="0"/>
              </a:rPr>
              <a:t>d'ici</a:t>
            </a:r>
            <a:r>
              <a:rPr lang="en-US" sz="2000" b="1" strike="noStrike" spc="-1" dirty="0">
                <a:solidFill>
                  <a:schemeClr val="bg1"/>
                </a:solidFill>
                <a:latin typeface="Calibri" panose="020F0502020204030204" pitchFamily="34" charset="0"/>
                <a:cs typeface="Calibri" panose="020F0502020204030204" pitchFamily="34" charset="0"/>
              </a:rPr>
              <a:t> 2025.</a:t>
            </a:r>
            <a:endParaRPr lang="en-US" sz="20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2" name="Footer Placeholder 1">
            <a:extLst>
              <a:ext uri="{FF2B5EF4-FFF2-40B4-BE49-F238E27FC236}">
                <a16:creationId xmlns:a16="http://schemas.microsoft.com/office/drawing/2014/main" id="{FECF3A1B-8432-CF4D-AB7B-132E95B718AC}"/>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5" name="Picture 4">
            <a:extLst>
              <a:ext uri="{FF2B5EF4-FFF2-40B4-BE49-F238E27FC236}">
                <a16:creationId xmlns:a16="http://schemas.microsoft.com/office/drawing/2014/main" id="{1E126000-C41B-3940-BDB8-E4B48F2F5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7" name="TextShape 2">
            <a:extLst>
              <a:ext uri="{FF2B5EF4-FFF2-40B4-BE49-F238E27FC236}">
                <a16:creationId xmlns:a16="http://schemas.microsoft.com/office/drawing/2014/main" id="{CA69B3D9-6ACF-5648-BF29-22F4C8229516}"/>
              </a:ext>
            </a:extLst>
          </p:cNvPr>
          <p:cNvSpPr txBox="1"/>
          <p:nvPr/>
        </p:nvSpPr>
        <p:spPr>
          <a:xfrm>
            <a:off x="1023672"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20</a:t>
            </a:r>
          </a:p>
          <a:p>
            <a:pPr marL="360" algn="ctr">
              <a:lnSpc>
                <a:spcPct val="90000"/>
              </a:lnSpc>
              <a:spcBef>
                <a:spcPts val="1001"/>
              </a:spcBef>
              <a:buClr>
                <a:srgbClr val="E58856"/>
              </a:buClr>
            </a:pPr>
            <a:r>
              <a:rPr lang="en-US" sz="2400" spc="-1" dirty="0" err="1">
                <a:solidFill>
                  <a:schemeClr val="bg1"/>
                </a:solidFill>
                <a:latin typeface="Calibri Light" panose="020F0302020204030204" pitchFamily="34" charset="0"/>
                <a:cs typeface="Calibri Light" panose="020F0302020204030204" pitchFamily="34" charset="0"/>
              </a:rPr>
              <a:t>États</a:t>
            </a:r>
            <a:r>
              <a:rPr lang="en-US" sz="2400" spc="-1" dirty="0">
                <a:solidFill>
                  <a:schemeClr val="bg1"/>
                </a:solidFill>
                <a:latin typeface="Calibri Light" panose="020F0302020204030204" pitchFamily="34" charset="0"/>
                <a:cs typeface="Calibri Light" panose="020F0302020204030204" pitchFamily="34" charset="0"/>
              </a:rPr>
              <a:t> membres </a:t>
            </a:r>
            <a:r>
              <a:rPr lang="en-US" sz="2400" spc="-1" dirty="0" err="1">
                <a:solidFill>
                  <a:schemeClr val="bg1"/>
                </a:solidFill>
                <a:latin typeface="Calibri Light" panose="020F0302020204030204" pitchFamily="34" charset="0"/>
                <a:cs typeface="Calibri Light" panose="020F0302020204030204" pitchFamily="34" charset="0"/>
              </a:rPr>
              <a:t>ont</a:t>
            </a:r>
            <a:r>
              <a:rPr lang="en-US" sz="2400" spc="-1" dirty="0">
                <a:solidFill>
                  <a:schemeClr val="bg1"/>
                </a:solidFill>
                <a:latin typeface="Calibri Light" panose="020F0302020204030204" pitchFamily="34" charset="0"/>
                <a:cs typeface="Calibri Light" panose="020F0302020204030204" pitchFamily="34" charset="0"/>
              </a:rPr>
              <a:t> fait le rapport des données sur les pertes en 2022</a:t>
            </a:r>
          </a:p>
        </p:txBody>
      </p:sp>
      <p:sp>
        <p:nvSpPr>
          <p:cNvPr id="8" name="TextShape 2">
            <a:extLst>
              <a:ext uri="{FF2B5EF4-FFF2-40B4-BE49-F238E27FC236}">
                <a16:creationId xmlns:a16="http://schemas.microsoft.com/office/drawing/2014/main" id="{CBF90244-4A74-394E-99C7-E742D0803F1D}"/>
              </a:ext>
            </a:extLst>
          </p:cNvPr>
          <p:cNvSpPr txBox="1"/>
          <p:nvPr/>
        </p:nvSpPr>
        <p:spPr>
          <a:xfrm>
            <a:off x="6095700" y="2549671"/>
            <a:ext cx="4963688"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11</a:t>
            </a:r>
          </a:p>
          <a:p>
            <a:pPr marL="360" algn="ctr">
              <a:lnSpc>
                <a:spcPct val="90000"/>
              </a:lnSpc>
              <a:spcBef>
                <a:spcPts val="1001"/>
              </a:spcBef>
              <a:buClr>
                <a:srgbClr val="E58856"/>
              </a:buClr>
            </a:pPr>
            <a:r>
              <a:rPr lang="en-US" sz="2400" spc="-1" dirty="0" err="1">
                <a:solidFill>
                  <a:schemeClr val="bg1"/>
                </a:solidFill>
                <a:latin typeface="Calibri Light" panose="020F0302020204030204" pitchFamily="34" charset="0"/>
                <a:cs typeface="Calibri Light" panose="020F0302020204030204" pitchFamily="34" charset="0"/>
              </a:rPr>
              <a:t>États</a:t>
            </a:r>
            <a:r>
              <a:rPr lang="en-US" sz="2400" spc="-1" dirty="0">
                <a:solidFill>
                  <a:schemeClr val="bg1"/>
                </a:solidFill>
                <a:latin typeface="Calibri Light" panose="020F0302020204030204" pitchFamily="34" charset="0"/>
                <a:cs typeface="Calibri Light" panose="020F0302020204030204" pitchFamily="34" charset="0"/>
              </a:rPr>
              <a:t> membres ont atteint l'objectif 2020 de réduction des pertes de 25 %</a:t>
            </a:r>
            <a:endParaRPr lang="en-US" sz="26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gn="ctr">
              <a:lnSpc>
                <a:spcPct val="90000"/>
              </a:lnSpc>
              <a:spcBef>
                <a:spcPts val="1001"/>
              </a:spcBef>
            </a:pPr>
            <a:endParaRPr lang="en-US" sz="2800" b="0" strike="noStrike" spc="-1" dirty="0">
              <a:solidFill>
                <a:schemeClr val="bg1"/>
              </a:solidFill>
              <a:latin typeface="Calibri"/>
            </a:endParaRPr>
          </a:p>
        </p:txBody>
      </p:sp>
    </p:spTree>
    <p:extLst>
      <p:ext uri="{BB962C8B-B14F-4D97-AF65-F5344CB8AC3E}">
        <p14:creationId xmlns:p14="http://schemas.microsoft.com/office/powerpoint/2010/main" val="336382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88CEE4-CE91-2340-8C57-A04822F7C771}"/>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4" name="TextShape 2"/>
          <p:cNvSpPr txBox="1"/>
          <p:nvPr/>
        </p:nvSpPr>
        <p:spPr>
          <a:xfrm>
            <a:off x="838080" y="2317918"/>
            <a:ext cx="10515240" cy="3988727"/>
          </a:xfrm>
          <a:prstGeom prst="rect">
            <a:avLst/>
          </a:prstGeom>
          <a:noFill/>
          <a:ln>
            <a:noFill/>
          </a:ln>
        </p:spPr>
        <p:txBody>
          <a:bodyPr>
            <a:noAutofit/>
          </a:bodyPr>
          <a:lstStyle/>
          <a:p>
            <a:pPr>
              <a:lnSpc>
                <a:spcPct val="107000"/>
              </a:lnSpc>
              <a:spcBef>
                <a:spcPts val="0"/>
              </a:spcBef>
              <a:spcAft>
                <a:spcPts val="1200"/>
              </a:spcAft>
            </a:pPr>
            <a:r>
              <a:rPr lang="en-US" sz="2300" dirty="0">
                <a:solidFill>
                  <a:schemeClr val="bg1"/>
                </a:solidFill>
                <a:latin typeface="Calibri Light" panose="020F0302020204030204" pitchFamily="34" charset="0"/>
                <a:cs typeface="Calibri Light" panose="020F0302020204030204" pitchFamily="34" charset="0"/>
              </a:rPr>
              <a:t>Les </a:t>
            </a:r>
            <a:r>
              <a:rPr lang="en-US" sz="2300" dirty="0" err="1">
                <a:solidFill>
                  <a:schemeClr val="bg1"/>
                </a:solidFill>
                <a:latin typeface="Calibri Light" panose="020F0302020204030204" pitchFamily="34" charset="0"/>
                <a:cs typeface="Calibri Light" panose="020F0302020204030204" pitchFamily="34" charset="0"/>
              </a:rPr>
              <a:t>principaux</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enjeux</a:t>
            </a:r>
            <a:r>
              <a:rPr lang="en-US" sz="2300" dirty="0">
                <a:solidFill>
                  <a:schemeClr val="bg1"/>
                </a:solidFill>
                <a:latin typeface="Calibri Light" panose="020F0302020204030204" pitchFamily="34" charset="0"/>
                <a:cs typeface="Calibri Light" panose="020F0302020204030204" pitchFamily="34" charset="0"/>
              </a:rPr>
              <a:t> des rapports </a:t>
            </a:r>
            <a:r>
              <a:rPr lang="en-US" sz="2300" dirty="0" err="1">
                <a:solidFill>
                  <a:schemeClr val="bg1"/>
                </a:solidFill>
                <a:latin typeface="Calibri Light" panose="020F0302020204030204" pitchFamily="34" charset="0"/>
                <a:cs typeface="Calibri Light" panose="020F0302020204030204" pitchFamily="34" charset="0"/>
              </a:rPr>
              <a:t>biennaux</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sont</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liés</a:t>
            </a:r>
            <a:r>
              <a:rPr lang="en-US" sz="2300" dirty="0">
                <a:solidFill>
                  <a:schemeClr val="bg1"/>
                </a:solidFill>
                <a:latin typeface="Calibri Light" panose="020F0302020204030204" pitchFamily="34" charset="0"/>
                <a:cs typeface="Calibri Light" panose="020F0302020204030204" pitchFamily="34" charset="0"/>
              </a:rPr>
              <a:t> aux données :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Light" panose="020F0302020204030204" pitchFamily="34" charset="0"/>
                <a:cs typeface="Calibri Light" panose="020F0302020204030204" pitchFamily="34" charset="0"/>
              </a:rPr>
              <a:t>La </a:t>
            </a:r>
            <a:r>
              <a:rPr lang="en-US" sz="2000" spc="-1" dirty="0" err="1">
                <a:solidFill>
                  <a:schemeClr val="bg1"/>
                </a:solidFill>
                <a:latin typeface="Calibri Light" panose="020F0302020204030204" pitchFamily="34" charset="0"/>
                <a:cs typeface="Calibri Light" panose="020F0302020204030204" pitchFamily="34" charset="0"/>
              </a:rPr>
              <a:t>collecte</a:t>
            </a:r>
            <a:r>
              <a:rPr lang="en-US" sz="2000" spc="-1" dirty="0">
                <a:solidFill>
                  <a:schemeClr val="bg1"/>
                </a:solidFill>
                <a:latin typeface="Calibri Light" panose="020F0302020204030204" pitchFamily="34" charset="0"/>
                <a:cs typeface="Calibri Light" panose="020F0302020204030204" pitchFamily="34" charset="0"/>
              </a:rPr>
              <a:t> et le traitement des données sont souvent </a:t>
            </a:r>
            <a:r>
              <a:rPr lang="en-US" sz="2000" b="1" spc="-1" dirty="0">
                <a:solidFill>
                  <a:schemeClr val="bg1"/>
                </a:solidFill>
                <a:latin typeface="Calibri" panose="020F0502020204030204" pitchFamily="34" charset="0"/>
                <a:cs typeface="Calibri" panose="020F0502020204030204" pitchFamily="34" charset="0"/>
              </a:rPr>
              <a:t>inadéquats</a:t>
            </a:r>
            <a:endParaRPr lang="en-US" sz="2000" spc="-1" dirty="0">
              <a:solidFill>
                <a:schemeClr val="bg1"/>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b="1" spc="-1" dirty="0">
                <a:solidFill>
                  <a:schemeClr val="bg1"/>
                </a:solidFill>
                <a:latin typeface="Calibri" panose="020F0502020204030204" pitchFamily="34" charset="0"/>
                <a:cs typeface="Calibri" panose="020F0502020204030204" pitchFamily="34" charset="0"/>
              </a:rPr>
              <a:t>Des données </a:t>
            </a:r>
            <a:r>
              <a:rPr lang="en-US" sz="2000" b="1" spc="-1" dirty="0" err="1">
                <a:solidFill>
                  <a:schemeClr val="bg1"/>
                </a:solidFill>
                <a:latin typeface="Calibri" panose="020F0502020204030204" pitchFamily="34" charset="0"/>
                <a:cs typeface="Calibri" panose="020F0502020204030204" pitchFamily="34" charset="0"/>
              </a:rPr>
              <a:t>incohérentes</a:t>
            </a:r>
            <a:r>
              <a:rPr lang="en-US" sz="2000" b="1" spc="-1" dirty="0">
                <a:solidFill>
                  <a:schemeClr val="bg1"/>
                </a:solidFill>
                <a:latin typeface="Calibri" panose="020F0502020204030204" pitchFamily="34" charset="0"/>
                <a:cs typeface="Calibri" panose="020F0502020204030204" pitchFamily="34" charset="0"/>
              </a:rPr>
              <a:t> </a:t>
            </a:r>
            <a:r>
              <a:rPr lang="en-US" sz="2000" spc="-1" dirty="0">
                <a:solidFill>
                  <a:schemeClr val="bg1"/>
                </a:solidFill>
                <a:latin typeface="Calibri Light" panose="020F0302020204030204" pitchFamily="34" charset="0"/>
                <a:cs typeface="Calibri Light" panose="020F0302020204030204" pitchFamily="34" charset="0"/>
              </a:rPr>
              <a:t> au </a:t>
            </a:r>
            <a:r>
              <a:rPr lang="en-US" sz="2000" spc="-1" dirty="0" err="1">
                <a:solidFill>
                  <a:schemeClr val="bg1"/>
                </a:solidFill>
                <a:latin typeface="Calibri Light" panose="020F0302020204030204" pitchFamily="34" charset="0"/>
                <a:cs typeface="Calibri Light" panose="020F0302020204030204" pitchFamily="34" charset="0"/>
              </a:rPr>
              <a:t>niveau</a:t>
            </a:r>
            <a:r>
              <a:rPr lang="en-US" sz="2000" spc="-1" dirty="0">
                <a:solidFill>
                  <a:schemeClr val="bg1"/>
                </a:solidFill>
                <a:latin typeface="Calibri Light" panose="020F0302020204030204" pitchFamily="34" charset="0"/>
                <a:cs typeface="Calibri Light" panose="020F0302020204030204" pitchFamily="34" charset="0"/>
              </a:rPr>
              <a:t> des </a:t>
            </a:r>
            <a:r>
              <a:rPr lang="en-US" sz="2000" spc="-1" dirty="0" err="1">
                <a:solidFill>
                  <a:schemeClr val="bg1"/>
                </a:solidFill>
                <a:latin typeface="Calibri Light" panose="020F0302020204030204" pitchFamily="34" charset="0"/>
                <a:cs typeface="Calibri Light" panose="020F0302020204030204" pitchFamily="34" charset="0"/>
              </a:rPr>
              <a:t>unités</a:t>
            </a:r>
            <a:r>
              <a:rPr lang="en-US" sz="2000" spc="-1" dirty="0">
                <a:solidFill>
                  <a:schemeClr val="bg1"/>
                </a:solidFill>
                <a:latin typeface="Calibri Light" panose="020F0302020204030204" pitchFamily="34" charset="0"/>
                <a:cs typeface="Calibri Light" panose="020F0302020204030204" pitchFamily="34" charset="0"/>
              </a:rPr>
              <a:t> de mesure peuvent entraîner des erreurs de saisie et de </a:t>
            </a:r>
            <a:r>
              <a:rPr lang="en-US" sz="2000" spc="-1" dirty="0" err="1">
                <a:solidFill>
                  <a:schemeClr val="bg1"/>
                </a:solidFill>
                <a:latin typeface="Calibri Light" panose="020F0302020204030204" pitchFamily="34" charset="0"/>
                <a:cs typeface="Calibri Light" panose="020F0302020204030204" pitchFamily="34" charset="0"/>
              </a:rPr>
              <a:t>calcul</a:t>
            </a:r>
            <a:endParaRPr lang="en-US" sz="2000" spc="-1" dirty="0">
              <a:solidFill>
                <a:schemeClr val="bg1"/>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Light" panose="020F0302020204030204" pitchFamily="34" charset="0"/>
                <a:cs typeface="Calibri Light" panose="020F0302020204030204" pitchFamily="34" charset="0"/>
              </a:rPr>
              <a:t>Des </a:t>
            </a:r>
            <a:r>
              <a:rPr lang="en-US" sz="2000" b="1" spc="-1" dirty="0">
                <a:solidFill>
                  <a:schemeClr val="bg1"/>
                </a:solidFill>
                <a:latin typeface="Calibri" panose="020F0502020204030204" pitchFamily="34" charset="0"/>
                <a:cs typeface="Calibri" panose="020F0502020204030204" pitchFamily="34" charset="0"/>
              </a:rPr>
              <a:t>données inexactes et obsolètes </a:t>
            </a:r>
            <a:r>
              <a:rPr lang="en-US" sz="2000" spc="-1" dirty="0">
                <a:solidFill>
                  <a:schemeClr val="bg1"/>
                </a:solidFill>
                <a:latin typeface="Calibri Light" panose="020F0302020204030204" pitchFamily="34" charset="0"/>
                <a:cs typeface="Calibri Light" panose="020F0302020204030204" pitchFamily="34" charset="0"/>
              </a:rPr>
              <a:t>apparaissent dans le rapport du BR</a:t>
            </a:r>
          </a:p>
          <a:p>
            <a:pPr marL="360">
              <a:lnSpc>
                <a:spcPct val="90000"/>
              </a:lnSpc>
              <a:spcBef>
                <a:spcPts val="1001"/>
              </a:spcBef>
              <a:buClr>
                <a:srgbClr val="E58856"/>
              </a:buClr>
            </a:pPr>
            <a:endParaRPr lang="en-US" spc="-1" dirty="0">
              <a:solidFill>
                <a:schemeClr val="bg1"/>
              </a:solidFill>
              <a:latin typeface="Calibri"/>
            </a:endParaRPr>
          </a:p>
          <a:p>
            <a:pPr>
              <a:lnSpc>
                <a:spcPct val="107000"/>
              </a:lnSpc>
              <a:spcBef>
                <a:spcPts val="0"/>
              </a:spcBef>
              <a:spcAft>
                <a:spcPts val="1200"/>
              </a:spcAft>
            </a:pPr>
            <a:r>
              <a:rPr lang="en-US" sz="2300" dirty="0">
                <a:solidFill>
                  <a:schemeClr val="bg1"/>
                </a:solidFill>
                <a:latin typeface="Calibri Light" panose="020F0302020204030204" pitchFamily="34" charset="0"/>
                <a:cs typeface="Calibri Light" panose="020F0302020204030204" pitchFamily="34" charset="0"/>
              </a:rPr>
              <a:t>Il </a:t>
            </a:r>
            <a:r>
              <a:rPr lang="en-US" sz="2300" dirty="0" err="1">
                <a:solidFill>
                  <a:schemeClr val="bg1"/>
                </a:solidFill>
                <a:latin typeface="Calibri Light" panose="020F0302020204030204" pitchFamily="34" charset="0"/>
                <a:cs typeface="Calibri Light" panose="020F0302020204030204" pitchFamily="34" charset="0"/>
              </a:rPr>
              <a:t>est</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nécessaire</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d'obtenir</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davantage</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d'informations</a:t>
            </a:r>
            <a:r>
              <a:rPr lang="en-US" sz="2300" dirty="0">
                <a:solidFill>
                  <a:schemeClr val="bg1"/>
                </a:solidFill>
                <a:latin typeface="Calibri Light" panose="020F0302020204030204" pitchFamily="34" charset="0"/>
                <a:cs typeface="Calibri Light" panose="020F0302020204030204" pitchFamily="34" charset="0"/>
              </a:rPr>
              <a:t> sur les </a:t>
            </a:r>
            <a:r>
              <a:rPr lang="en-US" sz="2300" dirty="0" err="1">
                <a:solidFill>
                  <a:schemeClr val="bg1"/>
                </a:solidFill>
                <a:latin typeface="Calibri Light" panose="020F0302020204030204" pitchFamily="34" charset="0"/>
                <a:cs typeface="Calibri Light" panose="020F0302020204030204" pitchFamily="34" charset="0"/>
              </a:rPr>
              <a:t>mesures</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prises</a:t>
            </a:r>
            <a:r>
              <a:rPr lang="en-US" sz="2300" dirty="0">
                <a:solidFill>
                  <a:schemeClr val="bg1"/>
                </a:solidFill>
                <a:latin typeface="Calibri Light" panose="020F0302020204030204" pitchFamily="34" charset="0"/>
                <a:cs typeface="Calibri Light" panose="020F0302020204030204" pitchFamily="34" charset="0"/>
              </a:rPr>
              <a:t> pour </a:t>
            </a:r>
            <a:r>
              <a:rPr lang="en-US" sz="2300" dirty="0" err="1">
                <a:solidFill>
                  <a:schemeClr val="bg1"/>
                </a:solidFill>
                <a:latin typeface="Calibri Light" panose="020F0302020204030204" pitchFamily="34" charset="0"/>
                <a:cs typeface="Calibri Light" panose="020F0302020204030204" pitchFamily="34" charset="0"/>
              </a:rPr>
              <a:t>atteindre</a:t>
            </a:r>
            <a:r>
              <a:rPr lang="en-US" sz="2300" dirty="0">
                <a:solidFill>
                  <a:schemeClr val="bg1"/>
                </a:solidFill>
                <a:latin typeface="Calibri Light" panose="020F0302020204030204" pitchFamily="34" charset="0"/>
                <a:cs typeface="Calibri Light" panose="020F0302020204030204" pitchFamily="34" charset="0"/>
              </a:rPr>
              <a:t> les </a:t>
            </a:r>
            <a:r>
              <a:rPr lang="en-US" sz="2300" dirty="0" err="1">
                <a:solidFill>
                  <a:schemeClr val="bg1"/>
                </a:solidFill>
                <a:latin typeface="Calibri Light" panose="020F0302020204030204" pitchFamily="34" charset="0"/>
                <a:cs typeface="Calibri Light" panose="020F0302020204030204" pitchFamily="34" charset="0"/>
              </a:rPr>
              <a:t>objectifs</a:t>
            </a:r>
            <a:r>
              <a:rPr lang="en-US" sz="2300" dirty="0">
                <a:solidFill>
                  <a:schemeClr val="bg1"/>
                </a:solidFill>
                <a:latin typeface="Calibri Light" panose="020F0302020204030204" pitchFamily="34" charset="0"/>
                <a:cs typeface="Calibri Light" panose="020F0302020204030204" pitchFamily="34" charset="0"/>
              </a:rPr>
              <a:t> de reduction des </a:t>
            </a:r>
            <a:r>
              <a:rPr lang="en-US" sz="2300" dirty="0" err="1">
                <a:solidFill>
                  <a:schemeClr val="bg1"/>
                </a:solidFill>
                <a:latin typeface="Calibri Light" panose="020F0302020204030204" pitchFamily="34" charset="0"/>
                <a:cs typeface="Calibri Light" panose="020F0302020204030204" pitchFamily="34" charset="0"/>
              </a:rPr>
              <a:t>pertes</a:t>
            </a:r>
            <a:r>
              <a:rPr lang="en-US" sz="2300" dirty="0">
                <a:solidFill>
                  <a:schemeClr val="bg1"/>
                </a:solidFill>
                <a:latin typeface="Calibri Light" panose="020F0302020204030204" pitchFamily="34" charset="0"/>
                <a:cs typeface="Calibri Light" panose="020F0302020204030204" pitchFamily="34" charset="0"/>
              </a:rPr>
              <a:t> post-</a:t>
            </a:r>
            <a:r>
              <a:rPr lang="en-US" sz="2300" dirty="0" err="1">
                <a:solidFill>
                  <a:schemeClr val="bg1"/>
                </a:solidFill>
                <a:latin typeface="Calibri Light" panose="020F0302020204030204" pitchFamily="34" charset="0"/>
                <a:cs typeface="Calibri Light" panose="020F0302020204030204" pitchFamily="34" charset="0"/>
              </a:rPr>
              <a:t>récolte</a:t>
            </a:r>
            <a:r>
              <a:rPr lang="en-US" sz="2300" dirty="0">
                <a:solidFill>
                  <a:schemeClr val="bg1"/>
                </a:solidFill>
                <a:latin typeface="Calibri Light" panose="020F0302020204030204" pitchFamily="34" charset="0"/>
                <a:cs typeface="Calibri Light" panose="020F0302020204030204" pitchFamily="34" charset="0"/>
              </a:rPr>
              <a:t>.</a:t>
            </a:r>
          </a:p>
          <a:p>
            <a:pPr>
              <a:lnSpc>
                <a:spcPct val="107000"/>
              </a:lnSpc>
              <a:spcBef>
                <a:spcPts val="0"/>
              </a:spcBef>
              <a:spcAft>
                <a:spcPts val="1200"/>
              </a:spcAft>
            </a:pPr>
            <a:r>
              <a:rPr lang="en-US" sz="2300" dirty="0">
                <a:solidFill>
                  <a:schemeClr val="bg1"/>
                </a:solidFill>
                <a:latin typeface="Calibri Light" panose="020F0302020204030204" pitchFamily="34" charset="0"/>
                <a:cs typeface="Calibri Light" panose="020F0302020204030204" pitchFamily="34" charset="0"/>
              </a:rPr>
              <a:t>La source des </a:t>
            </a:r>
            <a:r>
              <a:rPr lang="en-US" sz="2300" dirty="0" err="1">
                <a:solidFill>
                  <a:schemeClr val="bg1"/>
                </a:solidFill>
                <a:latin typeface="Calibri Light" panose="020F0302020204030204" pitchFamily="34" charset="0"/>
                <a:cs typeface="Calibri Light" panose="020F0302020204030204" pitchFamily="34" charset="0"/>
              </a:rPr>
              <a:t>données</a:t>
            </a:r>
            <a:r>
              <a:rPr lang="en-US" sz="2300" dirty="0">
                <a:solidFill>
                  <a:schemeClr val="bg1"/>
                </a:solidFill>
                <a:latin typeface="Calibri Light" panose="020F0302020204030204" pitchFamily="34" charset="0"/>
                <a:cs typeface="Calibri Light" panose="020F0302020204030204" pitchFamily="34" charset="0"/>
              </a:rPr>
              <a:t> de </a:t>
            </a:r>
            <a:r>
              <a:rPr lang="en-US" sz="2300" dirty="0" err="1">
                <a:solidFill>
                  <a:schemeClr val="bg1"/>
                </a:solidFill>
                <a:latin typeface="Calibri Light" panose="020F0302020204030204" pitchFamily="34" charset="0"/>
                <a:cs typeface="Calibri Light" panose="020F0302020204030204" pitchFamily="34" charset="0"/>
              </a:rPr>
              <a:t>pertes</a:t>
            </a:r>
            <a:r>
              <a:rPr lang="en-US" sz="2300" dirty="0">
                <a:solidFill>
                  <a:schemeClr val="bg1"/>
                </a:solidFill>
                <a:latin typeface="Calibri Light" panose="020F0302020204030204" pitchFamily="34" charset="0"/>
                <a:cs typeface="Calibri Light" panose="020F0302020204030204" pitchFamily="34" charset="0"/>
              </a:rPr>
              <a:t> utilisées dans le  Rapport </a:t>
            </a:r>
            <a:r>
              <a:rPr lang="en-US" sz="2300" dirty="0" err="1">
                <a:solidFill>
                  <a:schemeClr val="bg1"/>
                </a:solidFill>
                <a:latin typeface="Calibri Light" panose="020F0302020204030204" pitchFamily="34" charset="0"/>
                <a:cs typeface="Calibri Light" panose="020F0302020204030204" pitchFamily="34" charset="0"/>
              </a:rPr>
              <a:t>d’Examen</a:t>
            </a:r>
            <a:r>
              <a:rPr lang="en-US" sz="2300" dirty="0">
                <a:solidFill>
                  <a:schemeClr val="bg1"/>
                </a:solidFill>
                <a:latin typeface="Calibri Light" panose="020F0302020204030204" pitchFamily="34" charset="0"/>
                <a:cs typeface="Calibri Light" panose="020F0302020204030204" pitchFamily="34" charset="0"/>
              </a:rPr>
              <a:t> </a:t>
            </a:r>
            <a:r>
              <a:rPr lang="en-US" sz="2300" dirty="0" err="1">
                <a:solidFill>
                  <a:schemeClr val="bg1"/>
                </a:solidFill>
                <a:latin typeface="Calibri Light" panose="020F0302020204030204" pitchFamily="34" charset="0"/>
                <a:cs typeface="Calibri Light" panose="020F0302020204030204" pitchFamily="34" charset="0"/>
              </a:rPr>
              <a:t>Biennal</a:t>
            </a:r>
            <a:r>
              <a:rPr lang="en-US" sz="2300" dirty="0">
                <a:solidFill>
                  <a:schemeClr val="bg1"/>
                </a:solidFill>
                <a:latin typeface="Calibri Light" panose="020F0302020204030204" pitchFamily="34" charset="0"/>
                <a:cs typeface="Calibri Light" panose="020F0302020204030204" pitchFamily="34" charset="0"/>
              </a:rPr>
              <a:t> et les méthodes d'estimation des données </a:t>
            </a:r>
            <a:r>
              <a:rPr lang="en-US" sz="2300" dirty="0" err="1">
                <a:solidFill>
                  <a:schemeClr val="bg1"/>
                </a:solidFill>
                <a:latin typeface="Calibri Light" panose="020F0302020204030204" pitchFamily="34" charset="0"/>
                <a:cs typeface="Calibri Light" panose="020F0302020204030204" pitchFamily="34" charset="0"/>
              </a:rPr>
              <a:t>sont</a:t>
            </a:r>
            <a:r>
              <a:rPr lang="en-US" sz="2300" dirty="0">
                <a:solidFill>
                  <a:schemeClr val="bg1"/>
                </a:solidFill>
                <a:latin typeface="Calibri Light" panose="020F0302020204030204" pitchFamily="34" charset="0"/>
                <a:cs typeface="Calibri Light" panose="020F0302020204030204" pitchFamily="34" charset="0"/>
              </a:rPr>
              <a:t> indispensables pour garantir la crédibilité.</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B338C117-667E-B846-B703-90D61AB2EDE1}"/>
              </a:ext>
            </a:extLst>
          </p:cNvPr>
          <p:cNvSpPr/>
          <p:nvPr/>
        </p:nvSpPr>
        <p:spPr>
          <a:xfrm>
            <a:off x="0" y="-77639"/>
            <a:ext cx="12192000" cy="2208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Shape 1">
            <a:extLst>
              <a:ext uri="{FF2B5EF4-FFF2-40B4-BE49-F238E27FC236}">
                <a16:creationId xmlns:a16="http://schemas.microsoft.com/office/drawing/2014/main" id="{F866EA1D-CE99-9849-BB5C-1001AF9B0873}"/>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err="1">
                <a:solidFill>
                  <a:srgbClr val="2F4F70"/>
                </a:solidFill>
                <a:latin typeface="Calibri Light"/>
              </a:rPr>
              <a:t>Enjeux</a:t>
            </a:r>
            <a:r>
              <a:rPr lang="en-US" sz="4400" b="0" strike="noStrike" spc="-1" dirty="0">
                <a:solidFill>
                  <a:srgbClr val="2F4F70"/>
                </a:solidFill>
                <a:latin typeface="Calibri Light"/>
              </a:rPr>
              <a:t> au </a:t>
            </a:r>
            <a:r>
              <a:rPr lang="en-US" sz="4400" b="0" strike="noStrike" spc="-1" dirty="0" err="1">
                <a:solidFill>
                  <a:srgbClr val="2F4F70"/>
                </a:solidFill>
                <a:latin typeface="Calibri Light"/>
              </a:rPr>
              <a:t>niveau</a:t>
            </a:r>
            <a:r>
              <a:rPr lang="en-US" sz="4400" b="0" strike="noStrike" spc="-1" dirty="0">
                <a:solidFill>
                  <a:srgbClr val="2F4F70"/>
                </a:solidFill>
                <a:latin typeface="Calibri Light"/>
              </a:rPr>
              <a:t> des rapports</a:t>
            </a:r>
          </a:p>
        </p:txBody>
      </p:sp>
      <p:pic>
        <p:nvPicPr>
          <p:cNvPr id="7" name="Picture 6">
            <a:extLst>
              <a:ext uri="{FF2B5EF4-FFF2-40B4-BE49-F238E27FC236}">
                <a16:creationId xmlns:a16="http://schemas.microsoft.com/office/drawing/2014/main" id="{05505A61-DFD3-DF42-9D4A-52BAD14D7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9" name="Footer Placeholder 1">
            <a:extLst>
              <a:ext uri="{FF2B5EF4-FFF2-40B4-BE49-F238E27FC236}">
                <a16:creationId xmlns:a16="http://schemas.microsoft.com/office/drawing/2014/main" id="{486FBC9A-E6F9-BF45-8E28-2BD29A47F119}"/>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09B2EA-85B2-F746-BA01-CD041CDB363F}"/>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Footer Placeholder 1">
            <a:extLst>
              <a:ext uri="{FF2B5EF4-FFF2-40B4-BE49-F238E27FC236}">
                <a16:creationId xmlns:a16="http://schemas.microsoft.com/office/drawing/2014/main" id="{33BDA6FD-04FE-5D47-94DE-769BD53FA4B3}"/>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8" name="TextShape 2">
            <a:extLst>
              <a:ext uri="{FF2B5EF4-FFF2-40B4-BE49-F238E27FC236}">
                <a16:creationId xmlns:a16="http://schemas.microsoft.com/office/drawing/2014/main" id="{73435BAD-B841-F446-91F2-3951E349EA17}"/>
              </a:ext>
            </a:extLst>
          </p:cNvPr>
          <p:cNvSpPr txBox="1"/>
          <p:nvPr/>
        </p:nvSpPr>
        <p:spPr>
          <a:xfrm>
            <a:off x="983411" y="2300520"/>
            <a:ext cx="10515240" cy="4056000"/>
          </a:xfrm>
          <a:prstGeom prst="rect">
            <a:avLst/>
          </a:prstGeom>
          <a:noFill/>
          <a:ln>
            <a:noFill/>
          </a:ln>
        </p:spPr>
        <p:txBody>
          <a:bodyPr>
            <a:noAutofit/>
          </a:bodyPr>
          <a:lstStyle/>
          <a:p>
            <a:pPr marL="216000" indent="-216000">
              <a:spcBef>
                <a:spcPts val="1000"/>
              </a:spcBef>
              <a:buClr>
                <a:srgbClr val="E58856"/>
              </a:buClr>
              <a:buFont typeface="Arial"/>
              <a:buChar char="•"/>
            </a:pPr>
            <a:r>
              <a:rPr lang="en-US" sz="2400" strike="noStrike" spc="-1" dirty="0">
                <a:solidFill>
                  <a:schemeClr val="bg1"/>
                </a:solidFill>
                <a:latin typeface="Calibri Light" panose="020F0302020204030204" pitchFamily="34" charset="0"/>
                <a:cs typeface="Calibri Light" panose="020F0302020204030204" pitchFamily="34" charset="0"/>
              </a:rPr>
              <a:t>APHLIS fournit des </a:t>
            </a:r>
            <a:r>
              <a:rPr lang="en-US" sz="2400" strike="noStrike" spc="-1" dirty="0" err="1">
                <a:solidFill>
                  <a:schemeClr val="bg1"/>
                </a:solidFill>
                <a:latin typeface="Calibri Light" panose="020F0302020204030204" pitchFamily="34" charset="0"/>
                <a:cs typeface="Calibri Light" panose="020F0302020204030204" pitchFamily="34" charset="0"/>
              </a:rPr>
              <a:t>données</a:t>
            </a:r>
            <a:r>
              <a:rPr lang="en-US" sz="2400" strike="noStrike" spc="-1" dirty="0">
                <a:solidFill>
                  <a:schemeClr val="bg1"/>
                </a:solidFill>
                <a:latin typeface="Calibri Light" panose="020F0302020204030204" pitchFamily="34" charset="0"/>
                <a:cs typeface="Calibri Light" panose="020F0302020204030204" pitchFamily="34" charset="0"/>
              </a:rPr>
              <a:t> de </a:t>
            </a:r>
            <a:r>
              <a:rPr lang="en-US" sz="2400" strike="noStrike" spc="-1" dirty="0" err="1">
                <a:solidFill>
                  <a:schemeClr val="bg1"/>
                </a:solidFill>
                <a:latin typeface="Calibri Light" panose="020F0302020204030204" pitchFamily="34" charset="0"/>
                <a:cs typeface="Calibri Light" panose="020F0302020204030204" pitchFamily="34" charset="0"/>
              </a:rPr>
              <a:t>pertes</a:t>
            </a:r>
            <a:r>
              <a:rPr lang="en-US" sz="2400" strike="noStrike" spc="-1" dirty="0">
                <a:solidFill>
                  <a:schemeClr val="bg1"/>
                </a:solidFill>
                <a:latin typeface="Calibri Light" panose="020F0302020204030204" pitchFamily="34" charset="0"/>
                <a:cs typeface="Calibri Light" panose="020F0302020204030204" pitchFamily="34" charset="0"/>
              </a:rPr>
              <a:t> post-</a:t>
            </a:r>
            <a:r>
              <a:rPr lang="en-US" sz="2400" strike="noStrike" spc="-1" dirty="0" err="1">
                <a:solidFill>
                  <a:schemeClr val="bg1"/>
                </a:solidFill>
                <a:latin typeface="Calibri Light" panose="020F0302020204030204" pitchFamily="34" charset="0"/>
                <a:cs typeface="Calibri Light" panose="020F0302020204030204" pitchFamily="34" charset="0"/>
              </a:rPr>
              <a:t>récolte</a:t>
            </a:r>
            <a:r>
              <a:rPr lang="en-US" sz="2400" strike="noStrike" spc="-1" dirty="0">
                <a:solidFill>
                  <a:schemeClr val="bg1"/>
                </a:solidFill>
                <a:latin typeface="Calibri Light" panose="020F0302020204030204" pitchFamily="34" charset="0"/>
                <a:cs typeface="Calibri Light" panose="020F0302020204030204" pitchFamily="34" charset="0"/>
              </a:rPr>
              <a:t> pour </a:t>
            </a:r>
            <a:r>
              <a:rPr lang="en-US" sz="2400" b="1" strike="noStrike" spc="-1" dirty="0">
                <a:solidFill>
                  <a:schemeClr val="bg1"/>
                </a:solidFill>
                <a:latin typeface="Calibri" panose="020F0502020204030204" pitchFamily="34" charset="0"/>
                <a:cs typeface="Calibri" panose="020F0502020204030204" pitchFamily="34" charset="0"/>
              </a:rPr>
              <a:t>43 des 55 États membres de l'Union africaine.</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APHLIS couvre 6 des 12 </a:t>
            </a:r>
            <a:r>
              <a:rPr lang="en-US" sz="2400" strike="noStrike" spc="-1" dirty="0" err="1">
                <a:solidFill>
                  <a:schemeClr val="bg1"/>
                </a:solidFill>
                <a:latin typeface="Calibri Light" panose="020F0302020204030204" pitchFamily="34" charset="0"/>
                <a:cs typeface="Calibri Light" panose="020F0302020204030204" pitchFamily="34" charset="0"/>
              </a:rPr>
              <a:t>produits</a:t>
            </a:r>
            <a:r>
              <a:rPr lang="en-US" sz="2400" strike="noStrike" spc="-1" dirty="0">
                <a:solidFill>
                  <a:schemeClr val="bg1"/>
                </a:solidFill>
                <a:latin typeface="Calibri Light" panose="020F0302020204030204" pitchFamily="34" charset="0"/>
                <a:cs typeface="Calibri Light" panose="020F0302020204030204" pitchFamily="34" charset="0"/>
              </a:rPr>
              <a:t> de base </a:t>
            </a:r>
            <a:r>
              <a:rPr lang="en-US" sz="2400" strike="noStrike" spc="-1" dirty="0" err="1">
                <a:solidFill>
                  <a:schemeClr val="bg1"/>
                </a:solidFill>
                <a:latin typeface="Calibri Light" panose="020F0302020204030204" pitchFamily="34" charset="0"/>
                <a:cs typeface="Calibri Light" panose="020F0302020204030204" pitchFamily="34" charset="0"/>
              </a:rPr>
              <a:t>prioritaires</a:t>
            </a:r>
            <a:r>
              <a:rPr lang="en-US" sz="2400" strike="noStrike" spc="-1" dirty="0">
                <a:solidFill>
                  <a:schemeClr val="bg1"/>
                </a:solidFill>
                <a:latin typeface="Calibri Light" panose="020F0302020204030204" pitchFamily="34" charset="0"/>
                <a:cs typeface="Calibri Light" panose="020F0302020204030204" pitchFamily="34" charset="0"/>
              </a:rPr>
              <a:t> de l'UA</a:t>
            </a:r>
          </a:p>
          <a:p>
            <a:pPr marL="228600" indent="-228240">
              <a:lnSpc>
                <a:spcPct val="90000"/>
              </a:lnSpc>
              <a:spcBef>
                <a:spcPts val="1001"/>
              </a:spcBef>
              <a:buClr>
                <a:srgbClr val="E58856"/>
              </a:buClr>
              <a:buFont typeface="Arial"/>
              <a:buChar char="•"/>
            </a:pPr>
            <a:r>
              <a:rPr lang="en-US" sz="2400" strike="noStrike" spc="-1" dirty="0">
                <a:solidFill>
                  <a:schemeClr val="bg1"/>
                </a:solidFill>
                <a:latin typeface="Calibri Light" panose="020F0302020204030204" pitchFamily="34" charset="0"/>
                <a:cs typeface="Calibri Light" panose="020F0302020204030204" pitchFamily="34" charset="0"/>
              </a:rPr>
              <a:t>APHLIS et l'UA mesurent tous deux les pertes au cours de la </a:t>
            </a:r>
            <a:r>
              <a:rPr lang="en-US" sz="2400" b="1" strike="noStrike" spc="-1" dirty="0">
                <a:solidFill>
                  <a:schemeClr val="bg1"/>
                </a:solidFill>
                <a:latin typeface="Calibri" panose="020F0502020204030204" pitchFamily="34" charset="0"/>
                <a:cs typeface="Calibri" panose="020F0502020204030204" pitchFamily="34" charset="0"/>
              </a:rPr>
              <a:t>récolte, du transport et du stockage</a:t>
            </a:r>
          </a:p>
          <a:p>
            <a:pPr marL="360" algn="ctr">
              <a:lnSpc>
                <a:spcPct val="90000"/>
              </a:lnSpc>
              <a:spcBef>
                <a:spcPts val="1001"/>
              </a:spcBef>
              <a:buClr>
                <a:srgbClr val="E58856"/>
              </a:buClr>
            </a:pPr>
            <a:r>
              <a:rPr lang="en-US" sz="2400" b="1" spc="-1" dirty="0">
                <a:solidFill>
                  <a:schemeClr val="bg1"/>
                </a:solidFill>
                <a:latin typeface="Calibri" panose="020F0502020204030204" pitchFamily="34" charset="0"/>
                <a:cs typeface="Calibri" panose="020F0502020204030204" pitchFamily="34" charset="0"/>
              </a:rPr>
              <a:t>MAIS</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6 produits de base prioritaires de l'UA ne sont pas couverts par APHLIS </a:t>
            </a:r>
            <a:r>
              <a:rPr lang="en-US" sz="2400" strike="noStrike" spc="-1" dirty="0">
                <a:solidFill>
                  <a:schemeClr val="bg1"/>
                </a:solidFill>
                <a:latin typeface="Calibri Light" panose="020F0302020204030204" pitchFamily="34" charset="0"/>
                <a:cs typeface="Calibri Light" panose="020F0302020204030204" pitchFamily="34" charset="0"/>
              </a:rPr>
              <a:t>: coton, huile de palme, </a:t>
            </a:r>
            <a:r>
              <a:rPr lang="en-US" sz="2400" strike="noStrike" spc="-1" dirty="0" err="1">
                <a:solidFill>
                  <a:schemeClr val="bg1"/>
                </a:solidFill>
                <a:latin typeface="Calibri Light" panose="020F0302020204030204" pitchFamily="34" charset="0"/>
                <a:cs typeface="Calibri Light" panose="020F0302020204030204" pitchFamily="34" charset="0"/>
              </a:rPr>
              <a:t>viande</a:t>
            </a:r>
            <a:r>
              <a:rPr lang="en-US" sz="2400" strike="noStrike" spc="-1" dirty="0">
                <a:solidFill>
                  <a:schemeClr val="bg1"/>
                </a:solidFill>
                <a:latin typeface="Calibri Light" panose="020F0302020204030204" pitchFamily="34" charset="0"/>
                <a:cs typeface="Calibri Light" panose="020F0302020204030204" pitchFamily="34" charset="0"/>
              </a:rPr>
              <a:t> de boeuf, produits laitiers, volaille et </a:t>
            </a:r>
            <a:r>
              <a:rPr lang="en-US" sz="2400" strike="noStrike" spc="-1" dirty="0" err="1">
                <a:solidFill>
                  <a:schemeClr val="bg1"/>
                </a:solidFill>
                <a:latin typeface="Calibri Light" panose="020F0302020204030204" pitchFamily="34" charset="0"/>
                <a:cs typeface="Calibri Light" panose="020F0302020204030204" pitchFamily="34" charset="0"/>
              </a:rPr>
              <a:t>pêche</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pc="-1" dirty="0">
                <a:solidFill>
                  <a:schemeClr val="bg1"/>
                </a:solidFill>
                <a:latin typeface="Calibri" panose="020F0502020204030204" pitchFamily="34" charset="0"/>
                <a:cs typeface="Calibri" panose="020F0502020204030204" pitchFamily="34" charset="0"/>
              </a:rPr>
              <a:t>Le Rapport </a:t>
            </a:r>
            <a:r>
              <a:rPr lang="en-US" sz="2400" spc="-1" dirty="0" err="1">
                <a:solidFill>
                  <a:schemeClr val="bg1"/>
                </a:solidFill>
                <a:latin typeface="Calibri" panose="020F0502020204030204" pitchFamily="34" charset="0"/>
                <a:cs typeface="Calibri" panose="020F0502020204030204" pitchFamily="34" charset="0"/>
              </a:rPr>
              <a:t>d’Examen</a:t>
            </a:r>
            <a:r>
              <a:rPr lang="en-US" sz="2400" spc="-1" dirty="0">
                <a:solidFill>
                  <a:schemeClr val="bg1"/>
                </a:solidFill>
                <a:latin typeface="Calibri" panose="020F0502020204030204" pitchFamily="34" charset="0"/>
                <a:cs typeface="Calibri" panose="020F0502020204030204" pitchFamily="34" charset="0"/>
              </a:rPr>
              <a:t> </a:t>
            </a:r>
            <a:r>
              <a:rPr lang="en-US" sz="2400" spc="-1" dirty="0" err="1">
                <a:solidFill>
                  <a:schemeClr val="bg1"/>
                </a:solidFill>
                <a:latin typeface="Calibri" panose="020F0502020204030204" pitchFamily="34" charset="0"/>
                <a:cs typeface="Calibri" panose="020F0502020204030204" pitchFamily="34" charset="0"/>
              </a:rPr>
              <a:t>Biennal</a:t>
            </a:r>
            <a:r>
              <a:rPr lang="en-US" sz="2400" spc="-1" dirty="0">
                <a:solidFill>
                  <a:schemeClr val="bg1"/>
                </a:solidFill>
                <a:latin typeface="Calibri" panose="020F0502020204030204" pitchFamily="34" charset="0"/>
                <a:cs typeface="Calibri" panose="020F0502020204030204" pitchFamily="34" charset="0"/>
              </a:rPr>
              <a:t> </a:t>
            </a:r>
            <a:r>
              <a:rPr lang="en-US" sz="2400" spc="-1" dirty="0" err="1">
                <a:solidFill>
                  <a:schemeClr val="bg1"/>
                </a:solidFill>
                <a:latin typeface="Calibri" panose="020F0502020204030204" pitchFamily="34" charset="0"/>
                <a:cs typeface="Calibri" panose="020F0502020204030204" pitchFamily="34" charset="0"/>
              </a:rPr>
              <a:t>contient</a:t>
            </a:r>
            <a:r>
              <a:rPr lang="en-US" sz="2400" spc="-1" dirty="0">
                <a:solidFill>
                  <a:schemeClr val="bg1"/>
                </a:solidFill>
                <a:latin typeface="Calibri" panose="020F0502020204030204" pitchFamily="34" charset="0"/>
                <a:cs typeface="Calibri" panose="020F0502020204030204" pitchFamily="34" charset="0"/>
              </a:rPr>
              <a:t> des </a:t>
            </a:r>
            <a:r>
              <a:rPr lang="en-US" sz="2400" b="1" spc="-1" dirty="0">
                <a:solidFill>
                  <a:schemeClr val="bg1"/>
                </a:solidFill>
                <a:latin typeface="Calibri" panose="020F0502020204030204" pitchFamily="34" charset="0"/>
                <a:cs typeface="Calibri" panose="020F0502020204030204" pitchFamily="34" charset="0"/>
              </a:rPr>
              <a:t>activités de la chaîne de valeur non couvertes par APHLIS </a:t>
            </a:r>
            <a:r>
              <a:rPr lang="en-US" sz="2400" spc="-1" dirty="0">
                <a:solidFill>
                  <a:schemeClr val="bg1"/>
                </a:solidFill>
                <a:latin typeface="Calibri" panose="020F0502020204030204" pitchFamily="34" charset="0"/>
                <a:cs typeface="Calibri" panose="020F0502020204030204" pitchFamily="34" charset="0"/>
              </a:rPr>
              <a:t>(transformation, conditionnement, vente).</a:t>
            </a: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	</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D9D4544-D690-7647-89D5-5714AE390282}"/>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Shape 1">
            <a:extLst>
              <a:ext uri="{FF2B5EF4-FFF2-40B4-BE49-F238E27FC236}">
                <a16:creationId xmlns:a16="http://schemas.microsoft.com/office/drawing/2014/main" id="{BC671F75-8000-534A-8ED5-1D8729A93953}"/>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APHLIS et le rapports </a:t>
            </a:r>
            <a:r>
              <a:rPr lang="en-US" sz="4400" b="0" strike="noStrike" spc="-1" dirty="0" err="1">
                <a:solidFill>
                  <a:srgbClr val="2F4F70"/>
                </a:solidFill>
                <a:latin typeface="Calibri Light"/>
              </a:rPr>
              <a:t>biennaux</a:t>
            </a:r>
            <a:endParaRPr lang="en-US" sz="4400" b="0" strike="noStrike" spc="-1" dirty="0">
              <a:solidFill>
                <a:srgbClr val="2F4F70"/>
              </a:solidFill>
              <a:latin typeface="Calibri Light"/>
            </a:endParaRPr>
          </a:p>
        </p:txBody>
      </p:sp>
      <p:pic>
        <p:nvPicPr>
          <p:cNvPr id="11" name="Picture 10">
            <a:extLst>
              <a:ext uri="{FF2B5EF4-FFF2-40B4-BE49-F238E27FC236}">
                <a16:creationId xmlns:a16="http://schemas.microsoft.com/office/drawing/2014/main" id="{DC9DE489-BC24-0E4A-AADD-B0A7D31AB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09B2EA-85B2-F746-BA01-CD041CDB363F}"/>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Footer Placeholder 1">
            <a:extLst>
              <a:ext uri="{FF2B5EF4-FFF2-40B4-BE49-F238E27FC236}">
                <a16:creationId xmlns:a16="http://schemas.microsoft.com/office/drawing/2014/main" id="{33BDA6FD-04FE-5D47-94DE-769BD53FA4B3}"/>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8" name="TextShape 2">
            <a:extLst>
              <a:ext uri="{FF2B5EF4-FFF2-40B4-BE49-F238E27FC236}">
                <a16:creationId xmlns:a16="http://schemas.microsoft.com/office/drawing/2014/main" id="{73435BAD-B841-F446-91F2-3951E349EA17}"/>
              </a:ext>
            </a:extLst>
          </p:cNvPr>
          <p:cNvSpPr txBox="1"/>
          <p:nvPr/>
        </p:nvSpPr>
        <p:spPr>
          <a:xfrm>
            <a:off x="983411" y="2549895"/>
            <a:ext cx="10515240" cy="3525192"/>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Engagement auprès des décideurs politiques</a:t>
            </a:r>
            <a:r>
              <a:rPr lang="en-US" sz="2400" strike="noStrike" spc="-1" dirty="0">
                <a:solidFill>
                  <a:schemeClr val="bg1"/>
                </a:solidFill>
                <a:latin typeface="Calibri Light" panose="020F0302020204030204" pitchFamily="34" charset="0"/>
                <a:cs typeface="Calibri Light" panose="020F0302020204030204" pitchFamily="34" charset="0"/>
              </a:rPr>
              <a:t>, en particulier dans les ministères de l'agriculture, afin de les </a:t>
            </a:r>
            <a:r>
              <a:rPr lang="en-US" sz="2400" strike="noStrike" spc="-1" dirty="0" err="1">
                <a:solidFill>
                  <a:schemeClr val="bg1"/>
                </a:solidFill>
                <a:latin typeface="Calibri Light" panose="020F0302020204030204" pitchFamily="34" charset="0"/>
                <a:cs typeface="Calibri Light" panose="020F0302020204030204" pitchFamily="34" charset="0"/>
              </a:rPr>
              <a:t>sensibiliser</a:t>
            </a:r>
            <a:r>
              <a:rPr lang="en-US" sz="2400" strike="noStrike" spc="-1" dirty="0">
                <a:solidFill>
                  <a:schemeClr val="bg1"/>
                </a:solidFill>
                <a:latin typeface="Calibri Light" panose="020F0302020204030204" pitchFamily="34" charset="0"/>
                <a:cs typeface="Calibri Light" panose="020F0302020204030204" pitchFamily="34" charset="0"/>
              </a:rPr>
              <a:t> aux </a:t>
            </a:r>
            <a:r>
              <a:rPr lang="en-US" sz="2400" strike="noStrike" spc="-1" dirty="0" err="1">
                <a:solidFill>
                  <a:schemeClr val="bg1"/>
                </a:solidFill>
                <a:latin typeface="Calibri Light" panose="020F0302020204030204" pitchFamily="34" charset="0"/>
                <a:cs typeface="Calibri Light" panose="020F0302020204030204" pitchFamily="34" charset="0"/>
              </a:rPr>
              <a:t>paramètres</a:t>
            </a:r>
            <a:r>
              <a:rPr lang="en-US" sz="2400" strike="noStrike" spc="-1" dirty="0">
                <a:solidFill>
                  <a:schemeClr val="bg1"/>
                </a:solidFill>
                <a:latin typeface="Calibri Light" panose="020F0302020204030204" pitchFamily="34" charset="0"/>
                <a:cs typeface="Calibri Light" panose="020F0302020204030204" pitchFamily="34" charset="0"/>
              </a:rPr>
              <a:t> de rapport </a:t>
            </a:r>
            <a:r>
              <a:rPr lang="en-US" sz="2400" strike="noStrike" spc="-1" dirty="0" err="1">
                <a:solidFill>
                  <a:schemeClr val="bg1"/>
                </a:solidFill>
                <a:latin typeface="Calibri Light" panose="020F0302020204030204" pitchFamily="34" charset="0"/>
                <a:cs typeface="Calibri Light" panose="020F0302020204030204" pitchFamily="34" charset="0"/>
              </a:rPr>
              <a:t>pertinents</a:t>
            </a:r>
            <a:r>
              <a:rPr lang="en-US" sz="2400" strike="noStrike" spc="-1" dirty="0">
                <a:solidFill>
                  <a:schemeClr val="bg1"/>
                </a:solidFill>
                <a:latin typeface="Calibri Light" panose="020F0302020204030204" pitchFamily="34" charset="0"/>
                <a:cs typeface="Calibri Light" panose="020F0302020204030204" pitchFamily="34" charset="0"/>
              </a:rPr>
              <a:t> et au rôle d'APHLIS.</a:t>
            </a:r>
          </a:p>
          <a:p>
            <a:pPr marL="228600" indent="-228240">
              <a:lnSpc>
                <a:spcPct val="90000"/>
              </a:lnSpc>
              <a:spcBef>
                <a:spcPts val="1001"/>
              </a:spcBef>
              <a:buClr>
                <a:srgbClr val="E58856"/>
              </a:buClr>
              <a:buFont typeface="Arial"/>
              <a:buChar char="•"/>
            </a:pPr>
            <a:r>
              <a:rPr lang="en-US" sz="2400" b="1" strike="noStrike" spc="-1" dirty="0" err="1">
                <a:solidFill>
                  <a:schemeClr val="bg1"/>
                </a:solidFill>
                <a:latin typeface="Calibri" panose="020F0502020204030204" pitchFamily="34" charset="0"/>
                <a:cs typeface="Calibri" panose="020F0502020204030204" pitchFamily="34" charset="0"/>
              </a:rPr>
              <a:t>Appui</a:t>
            </a:r>
            <a:r>
              <a:rPr lang="en-US" sz="2400" b="1" strike="noStrike" spc="-1" dirty="0">
                <a:solidFill>
                  <a:schemeClr val="bg1"/>
                </a:solidFill>
                <a:latin typeface="Calibri" panose="020F0502020204030204" pitchFamily="34" charset="0"/>
                <a:cs typeface="Calibri" panose="020F0502020204030204" pitchFamily="34" charset="0"/>
              </a:rPr>
              <a:t> technique aux stratégies nationales de réduction des pertes post-récolte </a:t>
            </a:r>
            <a:r>
              <a:rPr lang="en-US" sz="2400" strike="noStrike" spc="-1" dirty="0">
                <a:solidFill>
                  <a:schemeClr val="bg1"/>
                </a:solidFill>
                <a:latin typeface="Calibri Light" panose="020F0302020204030204" pitchFamily="34" charset="0"/>
                <a:cs typeface="Calibri Light" panose="020F0302020204030204" pitchFamily="34" charset="0"/>
              </a:rPr>
              <a:t>alignées sur les engagements de Malabo</a:t>
            </a:r>
          </a:p>
          <a:p>
            <a:pPr marL="228600" indent="-228240">
              <a:lnSpc>
                <a:spcPct val="90000"/>
              </a:lnSpc>
              <a:spcBef>
                <a:spcPts val="1001"/>
              </a:spcBef>
              <a:buClr>
                <a:srgbClr val="E58856"/>
              </a:buClr>
              <a:buFont typeface="Arial"/>
              <a:buChar char="•"/>
            </a:pPr>
            <a:r>
              <a:rPr lang="en-US" sz="2400" strike="noStrike" spc="-1" dirty="0">
                <a:solidFill>
                  <a:schemeClr val="bg1"/>
                </a:solidFill>
                <a:latin typeface="Calibri Light" panose="020F0302020204030204" pitchFamily="34" charset="0"/>
                <a:cs typeface="Calibri Light" panose="020F0302020204030204" pitchFamily="34" charset="0"/>
              </a:rPr>
              <a:t>Renforcement des</a:t>
            </a:r>
            <a:r>
              <a:rPr lang="en-US" sz="2400" b="1" strike="noStrike" spc="-1" dirty="0">
                <a:solidFill>
                  <a:schemeClr val="bg1"/>
                </a:solidFill>
                <a:latin typeface="Calibri" panose="020F0502020204030204" pitchFamily="34" charset="0"/>
                <a:cs typeface="Calibri" panose="020F0502020204030204" pitchFamily="34" charset="0"/>
              </a:rPr>
              <a:t> capacités institutionnelles</a:t>
            </a: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D9D4544-D690-7647-89D5-5714AE390282}"/>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C9DE489-BC24-0E4A-AADD-B0A7D31AB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3" name="TextShape 1">
            <a:extLst>
              <a:ext uri="{FF2B5EF4-FFF2-40B4-BE49-F238E27FC236}">
                <a16:creationId xmlns:a16="http://schemas.microsoft.com/office/drawing/2014/main" id="{DED426DA-4AEE-DE40-BDBD-4CE628397DCB}"/>
              </a:ext>
            </a:extLst>
          </p:cNvPr>
          <p:cNvSpPr txBox="1"/>
          <p:nvPr/>
        </p:nvSpPr>
        <p:spPr>
          <a:xfrm>
            <a:off x="892894" y="415888"/>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APHLIS et son soutien aux engagements de Malabo</a:t>
            </a:r>
            <a:endParaRPr lang="en-US" sz="4400" b="0" strike="noStrike" spc="-1" dirty="0">
              <a:solidFill>
                <a:srgbClr val="333333"/>
              </a:solidFill>
              <a:latin typeface="Calibri"/>
            </a:endParaRPr>
          </a:p>
        </p:txBody>
      </p:sp>
    </p:spTree>
    <p:extLst>
      <p:ext uri="{BB962C8B-B14F-4D97-AF65-F5344CB8AC3E}">
        <p14:creationId xmlns:p14="http://schemas.microsoft.com/office/powerpoint/2010/main" val="1950261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ABD713-504B-034B-9DE0-6986124BD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073"/>
            <a:ext cx="5731675" cy="6882063"/>
          </a:xfrm>
          <a:prstGeom prst="rect">
            <a:avLst/>
          </a:prstGeom>
        </p:spPr>
      </p:pic>
      <p:sp>
        <p:nvSpPr>
          <p:cNvPr id="8" name="Freeform 7">
            <a:extLst>
              <a:ext uri="{FF2B5EF4-FFF2-40B4-BE49-F238E27FC236}">
                <a16:creationId xmlns:a16="http://schemas.microsoft.com/office/drawing/2014/main" id="{8CEFACDE-27EA-2F43-8555-2A5FF72DE1D1}"/>
              </a:ext>
            </a:extLst>
          </p:cNvPr>
          <p:cNvSpPr/>
          <p:nvPr/>
        </p:nvSpPr>
        <p:spPr>
          <a:xfrm>
            <a:off x="3402767" y="-9073"/>
            <a:ext cx="8789233" cy="6882063"/>
          </a:xfrm>
          <a:custGeom>
            <a:avLst/>
            <a:gdLst>
              <a:gd name="connsiteX0" fmla="*/ 10010274 w 10010274"/>
              <a:gd name="connsiteY0" fmla="*/ 6882063 h 6882063"/>
              <a:gd name="connsiteX1" fmla="*/ 0 w 10010274"/>
              <a:gd name="connsiteY1" fmla="*/ 6882063 h 6882063"/>
              <a:gd name="connsiteX2" fmla="*/ 1925053 w 10010274"/>
              <a:gd name="connsiteY2" fmla="*/ 0 h 6882063"/>
              <a:gd name="connsiteX3" fmla="*/ 10010274 w 10010274"/>
              <a:gd name="connsiteY3" fmla="*/ 0 h 6882063"/>
              <a:gd name="connsiteX4" fmla="*/ 10010274 w 10010274"/>
              <a:gd name="connsiteY4" fmla="*/ 6882063 h 688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274" h="6882063">
                <a:moveTo>
                  <a:pt x="10010274" y="6882063"/>
                </a:moveTo>
                <a:lnTo>
                  <a:pt x="0" y="6882063"/>
                </a:lnTo>
                <a:lnTo>
                  <a:pt x="1925053" y="0"/>
                </a:lnTo>
                <a:lnTo>
                  <a:pt x="10010274" y="0"/>
                </a:lnTo>
                <a:lnTo>
                  <a:pt x="10010274" y="6882063"/>
                </a:lnTo>
                <a:close/>
              </a:path>
            </a:pathLst>
          </a:cu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9243B383-AAB6-B74C-AEDE-423E13890C26}"/>
              </a:ext>
            </a:extLst>
          </p:cNvPr>
          <p:cNvSpPr>
            <a:spLocks noGrp="1"/>
          </p:cNvSpPr>
          <p:nvPr>
            <p:ph type="ftr"/>
          </p:nvPr>
        </p:nvSpPr>
        <p:spPr>
          <a:xfrm>
            <a:off x="5792323"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Rectangle 2">
            <a:extLst>
              <a:ext uri="{FF2B5EF4-FFF2-40B4-BE49-F238E27FC236}">
                <a16:creationId xmlns:a16="http://schemas.microsoft.com/office/drawing/2014/main" id="{63F716FA-064A-4B41-B7AD-56BCA48B6C5E}"/>
              </a:ext>
            </a:extLst>
          </p:cNvPr>
          <p:cNvSpPr/>
          <p:nvPr/>
        </p:nvSpPr>
        <p:spPr>
          <a:xfrm>
            <a:off x="398520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Un </a:t>
            </a:r>
            <a:r>
              <a:rPr lang="en-US" sz="2400" b="1" spc="-1" dirty="0">
                <a:solidFill>
                  <a:schemeClr val="tx1"/>
                </a:solidFill>
                <a:latin typeface="Calibri" panose="020F0502020204030204" pitchFamily="34" charset="0"/>
                <a:cs typeface="Calibri" panose="020F0502020204030204" pitchFamily="34" charset="0"/>
              </a:rPr>
              <a:t>champ </a:t>
            </a:r>
            <a:r>
              <a:rPr lang="en-US" sz="2400" b="1" spc="-1" dirty="0" err="1">
                <a:solidFill>
                  <a:schemeClr val="tx1"/>
                </a:solidFill>
                <a:latin typeface="Calibri" panose="020F0502020204030204" pitchFamily="34" charset="0"/>
                <a:cs typeface="Calibri" panose="020F0502020204030204" pitchFamily="34" charset="0"/>
              </a:rPr>
              <a:t>d’étude</a:t>
            </a:r>
            <a:r>
              <a:rPr lang="en-US" sz="2400" b="1" spc="-1" dirty="0">
                <a:solidFill>
                  <a:schemeClr val="tx1"/>
                </a:solidFill>
                <a:latin typeface="Calibri" panose="020F0502020204030204" pitchFamily="34" charset="0"/>
                <a:cs typeface="Calibri" panose="020F0502020204030204" pitchFamily="34" charset="0"/>
              </a:rPr>
              <a:t> </a:t>
            </a:r>
            <a:r>
              <a:rPr lang="en-US" sz="2400" b="1" spc="-1" dirty="0" err="1">
                <a:solidFill>
                  <a:schemeClr val="tx1"/>
                </a:solidFill>
                <a:latin typeface="Calibri" panose="020F0502020204030204" pitchFamily="34" charset="0"/>
                <a:cs typeface="Calibri" panose="020F0502020204030204" pitchFamily="34" charset="0"/>
              </a:rPr>
              <a:t>élargi</a:t>
            </a:r>
            <a:r>
              <a:rPr lang="en-US" sz="2400" b="1" spc="-1" dirty="0">
                <a:solidFill>
                  <a:schemeClr val="tx1"/>
                </a:solidFill>
                <a:latin typeface="Calibri" panose="020F0502020204030204" pitchFamily="34" charset="0"/>
                <a:cs typeface="Calibri" panose="020F05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ajoutant</a:t>
            </a:r>
            <a:r>
              <a:rPr lang="en-US" sz="2400" spc="-1" dirty="0">
                <a:solidFill>
                  <a:schemeClr val="tx1"/>
                </a:solidFill>
                <a:latin typeface="Calibri Light" panose="020F0302020204030204" pitchFamily="34" charset="0"/>
                <a:cs typeface="Calibri Light" panose="020F0302020204030204" pitchFamily="34" charset="0"/>
              </a:rPr>
              <a:t> des cultures et des pays supplémentaires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405C7F9B-56EB-6D42-87E5-72E03EE68AB3}"/>
              </a:ext>
            </a:extLst>
          </p:cNvPr>
          <p:cNvSpPr/>
          <p:nvPr/>
        </p:nvSpPr>
        <p:spPr>
          <a:xfrm>
            <a:off x="398520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Analyse des tendances </a:t>
            </a:r>
            <a:r>
              <a:rPr lang="en-US" sz="2400" spc="-1" dirty="0">
                <a:solidFill>
                  <a:schemeClr val="tx1"/>
                </a:solidFill>
                <a:latin typeface="Calibri Light" panose="020F0302020204030204" pitchFamily="34" charset="0"/>
                <a:cs typeface="Calibri Light" panose="020F0302020204030204" pitchFamily="34" charset="0"/>
              </a:rPr>
              <a:t>pour soutenir la formulation des politiques </a:t>
            </a:r>
            <a:r>
              <a:rPr lang="en-US" sz="2400" spc="-1" dirty="0" err="1">
                <a:solidFill>
                  <a:schemeClr val="tx1"/>
                </a:solidFill>
                <a:latin typeface="Calibri Light" panose="020F0302020204030204" pitchFamily="34" charset="0"/>
                <a:cs typeface="Calibri Light" panose="020F0302020204030204" pitchFamily="34" charset="0"/>
              </a:rPr>
              <a:t>agricoles</a:t>
            </a:r>
            <a:r>
              <a:rPr lang="en-US" sz="2400" spc="-1" dirty="0">
                <a:solidFill>
                  <a:schemeClr val="tx1"/>
                </a:solidFill>
                <a:latin typeface="Calibri Light" panose="020F0302020204030204" pitchFamily="34" charset="0"/>
                <a:cs typeface="Calibri Light" panose="020F0302020204030204" pitchFamily="34" charset="0"/>
              </a:rPr>
              <a:t> et les activités de réduction des pertes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A7BE897B-ADCE-654C-899C-6D2487D1B72A}"/>
              </a:ext>
            </a:extLst>
          </p:cNvPr>
          <p:cNvSpPr/>
          <p:nvPr/>
        </p:nvSpPr>
        <p:spPr>
          <a:xfrm>
            <a:off x="796372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Reconnaissance </a:t>
            </a:r>
            <a:r>
              <a:rPr lang="en-US" sz="2400" b="1" spc="-1" dirty="0" err="1">
                <a:solidFill>
                  <a:schemeClr val="tx1"/>
                </a:solidFill>
                <a:latin typeface="Calibri" panose="020F0502020204030204" pitchFamily="34" charset="0"/>
                <a:cs typeface="Calibri" panose="020F0502020204030204" pitchFamily="34" charset="0"/>
              </a:rPr>
              <a:t>d'APHLIS</a:t>
            </a:r>
            <a:r>
              <a:rPr lang="en-US" sz="2400" b="1" spc="-1" dirty="0">
                <a:solidFill>
                  <a:schemeClr val="tx1"/>
                </a:solidFill>
                <a:latin typeface="Calibri" panose="020F0502020204030204" pitchFamily="34" charset="0"/>
                <a:cs typeface="Calibri" panose="020F05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comme</a:t>
            </a:r>
            <a:r>
              <a:rPr lang="en-US" sz="2400" spc="-1" dirty="0">
                <a:solidFill>
                  <a:schemeClr val="tx1"/>
                </a:solidFill>
                <a:latin typeface="Calibri Light" panose="020F0302020204030204" pitchFamily="34" charset="0"/>
                <a:cs typeface="Calibri Light" panose="020F03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principale</a:t>
            </a:r>
            <a:r>
              <a:rPr lang="en-US" sz="2400" spc="-1" dirty="0">
                <a:solidFill>
                  <a:schemeClr val="tx1"/>
                </a:solidFill>
                <a:latin typeface="Calibri Light" panose="020F0302020204030204" pitchFamily="34" charset="0"/>
                <a:cs typeface="Calibri Light" panose="020F0302020204030204" pitchFamily="34" charset="0"/>
              </a:rPr>
              <a:t> source </a:t>
            </a:r>
            <a:r>
              <a:rPr lang="en-US" sz="2400" spc="-1" dirty="0" err="1">
                <a:solidFill>
                  <a:schemeClr val="tx1"/>
                </a:solidFill>
                <a:latin typeface="Calibri Light" panose="020F0302020204030204" pitchFamily="34" charset="0"/>
                <a:cs typeface="Calibri Light" panose="020F0302020204030204" pitchFamily="34" charset="0"/>
              </a:rPr>
              <a:t>d'information</a:t>
            </a:r>
            <a:r>
              <a:rPr lang="en-US" sz="2400" spc="-1" dirty="0">
                <a:solidFill>
                  <a:schemeClr val="tx1"/>
                </a:solidFill>
                <a:latin typeface="Calibri Light" panose="020F0302020204030204" pitchFamily="34" charset="0"/>
                <a:cs typeface="Calibri Light" panose="020F03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fiable</a:t>
            </a:r>
            <a:r>
              <a:rPr lang="en-US" sz="2400" spc="-1" dirty="0">
                <a:solidFill>
                  <a:schemeClr val="tx1"/>
                </a:solidFill>
                <a:latin typeface="Calibri Light" panose="020F0302020204030204" pitchFamily="34" charset="0"/>
                <a:cs typeface="Calibri Light" panose="020F0302020204030204" pitchFamily="34" charset="0"/>
              </a:rPr>
              <a:t> sur les estimations des </a:t>
            </a:r>
            <a:r>
              <a:rPr lang="en-US" sz="2400" spc="-1" dirty="0" err="1">
                <a:solidFill>
                  <a:schemeClr val="tx1"/>
                </a:solidFill>
                <a:latin typeface="Calibri Light" panose="020F0302020204030204" pitchFamily="34" charset="0"/>
                <a:cs typeface="Calibri Light" panose="020F0302020204030204" pitchFamily="34" charset="0"/>
              </a:rPr>
              <a:t>pertes</a:t>
            </a:r>
            <a:r>
              <a:rPr lang="en-US" sz="2400" spc="-1" dirty="0">
                <a:solidFill>
                  <a:schemeClr val="tx1"/>
                </a:solidFill>
                <a:latin typeface="Calibri Light" panose="020F0302020204030204" pitchFamily="34" charset="0"/>
                <a:cs typeface="Calibri Light" panose="020F0302020204030204" pitchFamily="34" charset="0"/>
              </a:rPr>
              <a:t>, </a:t>
            </a:r>
            <a:r>
              <a:rPr lang="en-US" sz="2400" spc="-1" dirty="0" err="1">
                <a:solidFill>
                  <a:schemeClr val="tx1"/>
                </a:solidFill>
                <a:latin typeface="Calibri Light" panose="020F0302020204030204" pitchFamily="34" charset="0"/>
                <a:cs typeface="Calibri Light" panose="020F0302020204030204" pitchFamily="34" charset="0"/>
              </a:rPr>
              <a:t>appuyant</a:t>
            </a:r>
            <a:r>
              <a:rPr lang="en-US" sz="2400" spc="-1" dirty="0">
                <a:solidFill>
                  <a:schemeClr val="tx1"/>
                </a:solidFill>
                <a:latin typeface="Calibri Light" panose="020F0302020204030204" pitchFamily="34" charset="0"/>
                <a:cs typeface="Calibri Light" panose="020F0302020204030204" pitchFamily="34" charset="0"/>
              </a:rPr>
              <a:t> les </a:t>
            </a:r>
            <a:r>
              <a:rPr lang="en-US" sz="2400" spc="-1" dirty="0" err="1">
                <a:solidFill>
                  <a:schemeClr val="tx1"/>
                </a:solidFill>
                <a:latin typeface="Calibri Light" panose="020F0302020204030204" pitchFamily="34" charset="0"/>
                <a:cs typeface="Calibri Light" panose="020F0302020204030204" pitchFamily="34" charset="0"/>
              </a:rPr>
              <a:t>décisions</a:t>
            </a:r>
            <a:r>
              <a:rPr lang="en-US" sz="2400" spc="-1" dirty="0">
                <a:solidFill>
                  <a:schemeClr val="tx1"/>
                </a:solidFill>
                <a:latin typeface="Calibri Light" panose="020F0302020204030204" pitchFamily="34" charset="0"/>
                <a:cs typeface="Calibri Light" panose="020F0302020204030204" pitchFamily="34" charset="0"/>
              </a:rPr>
              <a:t> et rapports des </a:t>
            </a:r>
            <a:r>
              <a:rPr lang="en-US" sz="2400" spc="-1" dirty="0" err="1">
                <a:solidFill>
                  <a:schemeClr val="tx1"/>
                </a:solidFill>
                <a:latin typeface="Calibri Light" panose="020F0302020204030204" pitchFamily="34" charset="0"/>
                <a:cs typeface="Calibri Light" panose="020F0302020204030204" pitchFamily="34" charset="0"/>
              </a:rPr>
              <a:t>gouvernements</a:t>
            </a:r>
            <a:r>
              <a:rPr lang="en-US" sz="2400" spc="-1" dirty="0">
                <a:solidFill>
                  <a:schemeClr val="tx1"/>
                </a:solidFill>
                <a:latin typeface="Calibri Light" panose="020F0302020204030204" pitchFamily="34" charset="0"/>
                <a:cs typeface="Calibri Light" panose="020F0302020204030204" pitchFamily="34" charset="0"/>
              </a:rPr>
              <a:t> et du secteur privé.</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992FAE5E-48D8-E24D-933E-6B22B83D2DA6}"/>
              </a:ext>
            </a:extLst>
          </p:cNvPr>
          <p:cNvSpPr/>
          <p:nvPr/>
        </p:nvSpPr>
        <p:spPr>
          <a:xfrm>
            <a:off x="796372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Une </a:t>
            </a:r>
            <a:r>
              <a:rPr lang="en-US" sz="2400" b="1" spc="-1" dirty="0">
                <a:solidFill>
                  <a:schemeClr val="tx1"/>
                </a:solidFill>
                <a:latin typeface="Calibri" panose="020F0502020204030204" pitchFamily="34" charset="0"/>
                <a:cs typeface="Calibri" panose="020F0502020204030204" pitchFamily="34" charset="0"/>
              </a:rPr>
              <a:t>communauté de pratique </a:t>
            </a:r>
            <a:r>
              <a:rPr lang="en-US" sz="2400" spc="-1" dirty="0">
                <a:solidFill>
                  <a:schemeClr val="tx1"/>
                </a:solidFill>
                <a:latin typeface="Calibri Light" panose="020F0302020204030204" pitchFamily="34" charset="0"/>
                <a:cs typeface="Calibri Light" panose="020F0302020204030204" pitchFamily="34" charset="0"/>
              </a:rPr>
              <a:t>active qui favorise le flux d'informations entre les parties </a:t>
            </a:r>
            <a:r>
              <a:rPr lang="en-US" sz="2400" spc="-1" dirty="0" err="1">
                <a:solidFill>
                  <a:schemeClr val="tx1"/>
                </a:solidFill>
                <a:latin typeface="Calibri Light" panose="020F0302020204030204" pitchFamily="34" charset="0"/>
                <a:cs typeface="Calibri Light" panose="020F0302020204030204" pitchFamily="34" charset="0"/>
              </a:rPr>
              <a:t>prenantes</a:t>
            </a:r>
            <a:r>
              <a:rPr lang="en-US" sz="2400" spc="-1" dirty="0">
                <a:solidFill>
                  <a:schemeClr val="tx1"/>
                </a:solidFill>
                <a:latin typeface="Calibri Light" panose="020F0302020204030204" pitchFamily="34" charset="0"/>
                <a:cs typeface="Calibri Light" panose="020F0302020204030204" pitchFamily="34" charset="0"/>
              </a:rPr>
              <a:t> des </a:t>
            </a:r>
            <a:r>
              <a:rPr lang="en-US" sz="2400" spc="-1" dirty="0" err="1">
                <a:solidFill>
                  <a:schemeClr val="tx1"/>
                </a:solidFill>
                <a:latin typeface="Calibri Light" panose="020F0302020204030204" pitchFamily="34" charset="0"/>
                <a:cs typeface="Calibri Light" panose="020F0302020204030204" pitchFamily="34" charset="0"/>
              </a:rPr>
              <a:t>pertes</a:t>
            </a:r>
            <a:r>
              <a:rPr lang="en-US" sz="2400" spc="-1" dirty="0">
                <a:solidFill>
                  <a:schemeClr val="tx1"/>
                </a:solidFill>
                <a:latin typeface="Calibri Light" panose="020F0302020204030204" pitchFamily="34" charset="0"/>
                <a:cs typeface="Calibri Light" panose="020F0302020204030204" pitchFamily="34" charset="0"/>
              </a:rPr>
              <a:t> post-</a:t>
            </a:r>
            <a:r>
              <a:rPr lang="en-US" sz="2400" spc="-1" dirty="0" err="1">
                <a:solidFill>
                  <a:schemeClr val="tx1"/>
                </a:solidFill>
                <a:latin typeface="Calibri Light" panose="020F0302020204030204" pitchFamily="34" charset="0"/>
                <a:cs typeface="Calibri Light" panose="020F0302020204030204" pitchFamily="34" charset="0"/>
              </a:rPr>
              <a:t>récolte</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7" name="TextShape 1">
            <a:extLst>
              <a:ext uri="{FF2B5EF4-FFF2-40B4-BE49-F238E27FC236}">
                <a16:creationId xmlns:a16="http://schemas.microsoft.com/office/drawing/2014/main" id="{5C4D2F9F-966A-4D47-BC24-072A920BC8C0}"/>
              </a:ext>
            </a:extLst>
          </p:cNvPr>
          <p:cNvSpPr txBox="1"/>
          <p:nvPr/>
        </p:nvSpPr>
        <p:spPr>
          <a:xfrm>
            <a:off x="3985206" y="89940"/>
            <a:ext cx="7754654" cy="1091880"/>
          </a:xfrm>
          <a:prstGeom prst="rect">
            <a:avLst/>
          </a:prstGeom>
          <a:noFill/>
          <a:ln>
            <a:noFill/>
          </a:ln>
        </p:spPr>
        <p:txBody>
          <a:bodyPr anchor="ctr">
            <a:noAutofit/>
          </a:bodyPr>
          <a:lstStyle/>
          <a:p>
            <a:pPr algn="ctr">
              <a:lnSpc>
                <a:spcPct val="90000"/>
              </a:lnSpc>
            </a:pPr>
            <a:r>
              <a:rPr lang="en-US" sz="4400" b="0" strike="noStrike" spc="-1" dirty="0">
                <a:solidFill>
                  <a:schemeClr val="bg1"/>
                </a:solidFill>
                <a:latin typeface="Calibri Light"/>
              </a:rPr>
              <a:t>L'avenir d'APHLIS</a:t>
            </a:r>
            <a:endParaRPr lang="en-US" sz="4400" b="0" strike="noStrike" spc="-1" dirty="0">
              <a:solidFill>
                <a:schemeClr val="bg1"/>
              </a:solidFill>
              <a:latin typeface="Calibri"/>
            </a:endParaRPr>
          </a:p>
        </p:txBody>
      </p:sp>
      <p:pic>
        <p:nvPicPr>
          <p:cNvPr id="12" name="Picture 8">
            <a:extLst>
              <a:ext uri="{FF2B5EF4-FFF2-40B4-BE49-F238E27FC236}">
                <a16:creationId xmlns:a16="http://schemas.microsoft.com/office/drawing/2014/main" id="{495A8A56-A355-B245-BA05-ECDB31BD1976}"/>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233117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4E9477-2F0A-F843-84EB-ABE92025BA1B}"/>
              </a:ext>
            </a:extLst>
          </p:cNvPr>
          <p:cNvSpPr>
            <a:spLocks noGrp="1"/>
          </p:cNvSpPr>
          <p:nvPr>
            <p:ph type="title"/>
          </p:nvPr>
        </p:nvSpPr>
        <p:spPr>
          <a:xfrm>
            <a:off x="5388122" y="693566"/>
            <a:ext cx="6245525" cy="1091880"/>
          </a:xfrm>
        </p:spPr>
        <p:txBody>
          <a:bodyPr/>
          <a:lstStyle/>
          <a:p>
            <a:r>
              <a:rPr lang="en-US" dirty="0"/>
              <a:t>Pertes post-récolte en Afrique</a:t>
            </a:r>
          </a:p>
        </p:txBody>
      </p:sp>
      <p:pic>
        <p:nvPicPr>
          <p:cNvPr id="7" name="Picture Placeholder 6">
            <a:extLst>
              <a:ext uri="{FF2B5EF4-FFF2-40B4-BE49-F238E27FC236}">
                <a16:creationId xmlns:a16="http://schemas.microsoft.com/office/drawing/2014/main" id="{4DB471DE-C8B4-0149-BE83-415D2BE2385B}"/>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0"/>
            <a:ext cx="5088835" cy="6858000"/>
          </a:xfrm>
        </p:spPr>
      </p:pic>
      <p:sp>
        <p:nvSpPr>
          <p:cNvPr id="4" name="Subtitle 3">
            <a:extLst>
              <a:ext uri="{FF2B5EF4-FFF2-40B4-BE49-F238E27FC236}">
                <a16:creationId xmlns:a16="http://schemas.microsoft.com/office/drawing/2014/main" id="{14DD90FE-FF58-AA45-A16F-41FDC5D85DB3}"/>
              </a:ext>
            </a:extLst>
          </p:cNvPr>
          <p:cNvSpPr>
            <a:spLocks noGrp="1"/>
          </p:cNvSpPr>
          <p:nvPr>
            <p:ph type="subTitle" idx="11"/>
          </p:nvPr>
        </p:nvSpPr>
        <p:spPr>
          <a:xfrm>
            <a:off x="5391508" y="2224521"/>
            <a:ext cx="6245525" cy="3692924"/>
          </a:xfrm>
        </p:spPr>
        <p:txBody>
          <a:bodyPr>
            <a:normAutofit/>
          </a:bodyPr>
          <a:lstStyle/>
          <a:p>
            <a:pPr marL="0" indent="0">
              <a:buClr>
                <a:schemeClr val="accent2"/>
              </a:buClr>
              <a:buNone/>
            </a:pPr>
            <a:r>
              <a:rPr lang="en-US" b="1" dirty="0">
                <a:latin typeface="Calibri" panose="020F0502020204030204" pitchFamily="34" charset="0"/>
                <a:cs typeface="Calibri" panose="020F0502020204030204" pitchFamily="34" charset="0"/>
              </a:rPr>
              <a:t>La plupart des </a:t>
            </a:r>
            <a:r>
              <a:rPr lang="en-US" b="1" dirty="0" err="1">
                <a:latin typeface="Calibri" panose="020F0502020204030204" pitchFamily="34" charset="0"/>
                <a:cs typeface="Calibri" panose="020F0502020204030204" pitchFamily="34" charset="0"/>
              </a:rPr>
              <a:t>pertes</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en</a:t>
            </a:r>
            <a:r>
              <a:rPr lang="en-US" b="1" dirty="0">
                <a:latin typeface="Calibri" panose="020F0502020204030204" pitchFamily="34" charset="0"/>
                <a:cs typeface="Calibri" panose="020F0502020204030204" pitchFamily="34" charset="0"/>
              </a:rPr>
              <a:t> Afrique subsaharienne se produisent avant que les produits n'atteignent le consommateur</a:t>
            </a:r>
            <a:r>
              <a:rPr lang="en-US" dirty="0">
                <a:latin typeface="Calibri" panose="020F0502020204030204" pitchFamily="34" charset="0"/>
                <a:cs typeface="Calibri" panose="020F0502020204030204" pitchFamily="34" charset="0"/>
              </a:rPr>
              <a:t>. </a:t>
            </a:r>
            <a:r>
              <a:rPr lang="en-US" dirty="0">
                <a:latin typeface="Calibri Light" panose="020F0302020204030204" pitchFamily="34" charset="0"/>
                <a:cs typeface="Calibri Light" panose="020F0302020204030204" pitchFamily="34" charset="0"/>
              </a:rPr>
              <a:t>Les </a:t>
            </a:r>
            <a:r>
              <a:rPr lang="en-US" dirty="0" err="1">
                <a:latin typeface="Calibri Light" panose="020F0302020204030204" pitchFamily="34" charset="0"/>
                <a:cs typeface="Calibri Light" panose="020F0302020204030204" pitchFamily="34" charset="0"/>
              </a:rPr>
              <a:t>pertes</a:t>
            </a:r>
            <a:r>
              <a:rPr lang="en-US" dirty="0">
                <a:latin typeface="Calibri Light" panose="020F0302020204030204" pitchFamily="34" charset="0"/>
                <a:cs typeface="Calibri Light" panose="020F0302020204030204" pitchFamily="34" charset="0"/>
              </a:rPr>
              <a:t> au long de la </a:t>
            </a:r>
            <a:r>
              <a:rPr lang="en-US" dirty="0" err="1">
                <a:latin typeface="Calibri Light" panose="020F0302020204030204" pitchFamily="34" charset="0"/>
                <a:cs typeface="Calibri Light" panose="020F0302020204030204" pitchFamily="34" charset="0"/>
              </a:rPr>
              <a:t>chaîne</a:t>
            </a:r>
            <a:r>
              <a:rPr lang="en-US" dirty="0">
                <a:latin typeface="Calibri Light" panose="020F0302020204030204" pitchFamily="34" charset="0"/>
                <a:cs typeface="Calibri Light" panose="020F0302020204030204" pitchFamily="34" charset="0"/>
              </a:rPr>
              <a:t> de </a:t>
            </a:r>
            <a:r>
              <a:rPr lang="en-US" dirty="0" err="1">
                <a:latin typeface="Calibri Light" panose="020F0302020204030204" pitchFamily="34" charset="0"/>
                <a:cs typeface="Calibri Light" panose="020F0302020204030204" pitchFamily="34" charset="0"/>
              </a:rPr>
              <a:t>valeur</a:t>
            </a:r>
            <a:r>
              <a:rPr lang="en-US" dirty="0">
                <a:latin typeface="Calibri Light" panose="020F0302020204030204" pitchFamily="34" charset="0"/>
                <a:cs typeface="Calibri Light" panose="020F0302020204030204" pitchFamily="34" charset="0"/>
              </a:rPr>
              <a:t> post-</a:t>
            </a:r>
            <a:r>
              <a:rPr lang="en-US" dirty="0" err="1">
                <a:latin typeface="Calibri Light" panose="020F0302020204030204" pitchFamily="34" charset="0"/>
                <a:cs typeface="Calibri Light" panose="020F0302020204030204" pitchFamily="34" charset="0"/>
              </a:rPr>
              <a:t>récolte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peuvent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s’élever</a:t>
            </a:r>
            <a:r>
              <a:rPr lang="en-US" dirty="0">
                <a:latin typeface="Calibri Light" panose="020F0302020204030204" pitchFamily="34" charset="0"/>
                <a:cs typeface="Calibri Light" panose="020F0302020204030204" pitchFamily="34" charset="0"/>
              </a:rPr>
              <a:t> à </a:t>
            </a:r>
            <a:r>
              <a:rPr lang="en-US" dirty="0" err="1">
                <a:latin typeface="Calibri Light" panose="020F0302020204030204" pitchFamily="34" charset="0"/>
                <a:cs typeface="Calibri Light" panose="020F0302020204030204" pitchFamily="34" charset="0"/>
              </a:rPr>
              <a:t>jusque</a:t>
            </a:r>
            <a:r>
              <a:rPr lang="en-US" dirty="0">
                <a:latin typeface="Calibri Light" panose="020F0302020204030204" pitchFamily="34" charset="0"/>
                <a:cs typeface="Calibri Light" panose="020F0302020204030204" pitchFamily="34" charset="0"/>
              </a:rPr>
              <a:t> 30 à 50 % de la production </a:t>
            </a:r>
            <a:r>
              <a:rPr lang="en-US" dirty="0" err="1">
                <a:latin typeface="Calibri Light" panose="020F0302020204030204" pitchFamily="34" charset="0"/>
                <a:cs typeface="Calibri Light" panose="020F0302020204030204" pitchFamily="34" charset="0"/>
              </a:rPr>
              <a:t>agricole</a:t>
            </a:r>
            <a:r>
              <a:rPr lang="en-US" dirty="0">
                <a:latin typeface="Calibri Light" panose="020F0302020204030204" pitchFamily="34" charset="0"/>
                <a:cs typeface="Calibri Light" panose="020F0302020204030204" pitchFamily="34" charset="0"/>
              </a:rPr>
              <a:t>. Les estimations </a:t>
            </a:r>
            <a:r>
              <a:rPr lang="en-US" dirty="0" err="1">
                <a:latin typeface="Calibri Light" panose="020F0302020204030204" pitchFamily="34" charset="0"/>
                <a:cs typeface="Calibri Light" panose="020F0302020204030204" pitchFamily="34" charset="0"/>
              </a:rPr>
              <a:t>varient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toutefois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considérablement</a:t>
            </a:r>
            <a:r>
              <a:rPr lang="en-US" dirty="0">
                <a:latin typeface="Calibri Light" panose="020F0302020204030204" pitchFamily="34" charset="0"/>
                <a:cs typeface="Calibri Light" panose="020F0302020204030204" pitchFamily="34" charset="0"/>
              </a:rPr>
              <a:t> et il n'y a pas de consensus quant aux chiffres des pertes.</a:t>
            </a:r>
          </a:p>
        </p:txBody>
      </p:sp>
      <p:sp>
        <p:nvSpPr>
          <p:cNvPr id="6" name="Footer Placeholder 1">
            <a:extLst>
              <a:ext uri="{FF2B5EF4-FFF2-40B4-BE49-F238E27FC236}">
                <a16:creationId xmlns:a16="http://schemas.microsoft.com/office/drawing/2014/main" id="{3A610949-3A42-5546-8033-A1810C24C98D}"/>
              </a:ext>
            </a:extLst>
          </p:cNvPr>
          <p:cNvSpPr txBox="1">
            <a:spLocks/>
          </p:cNvSpPr>
          <p:nvPr/>
        </p:nvSpPr>
        <p:spPr>
          <a:xfrm>
            <a:off x="5388122"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959776-0758-5344-AABB-76AD9D3E0086}"/>
              </a:ext>
            </a:extLst>
          </p:cNvPr>
          <p:cNvSpPr/>
          <p:nvPr/>
        </p:nvSpPr>
        <p:spPr>
          <a:xfrm>
            <a:off x="1269076" y="3429000"/>
            <a:ext cx="9780842" cy="27739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7" name="TextShape 2">
            <a:extLst>
              <a:ext uri="{FF2B5EF4-FFF2-40B4-BE49-F238E27FC236}">
                <a16:creationId xmlns:a16="http://schemas.microsoft.com/office/drawing/2014/main" id="{3E2B9235-AF3A-154B-BCFE-D837496C9827}"/>
              </a:ext>
            </a:extLst>
          </p:cNvPr>
          <p:cNvSpPr txBox="1"/>
          <p:nvPr/>
        </p:nvSpPr>
        <p:spPr>
          <a:xfrm>
            <a:off x="1632513" y="3608090"/>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Pour </a:t>
            </a:r>
            <a:r>
              <a:rPr lang="en-GB" sz="2000" b="1" spc="-1" dirty="0" err="1">
                <a:latin typeface="Calibri" panose="020F0502020204030204" pitchFamily="34" charset="0"/>
                <a:cs typeface="Calibri" panose="020F0502020204030204" pitchFamily="34" charset="0"/>
              </a:rPr>
              <a:t>davantage</a:t>
            </a:r>
            <a:r>
              <a:rPr lang="en-GB" sz="2000" b="1" spc="-1" dirty="0">
                <a:latin typeface="Calibri" panose="020F0502020204030204" pitchFamily="34" charset="0"/>
                <a:cs typeface="Calibri" panose="020F0502020204030204" pitchFamily="34" charset="0"/>
              </a:rPr>
              <a:t> d’ informations, veuillez contacter l'une des personnes suivantes </a:t>
            </a:r>
            <a:r>
              <a:rPr lang="en-GB" sz="2000" spc="-1" dirty="0">
                <a:latin typeface="Calibri" panose="020F0502020204030204" pitchFamily="34" charset="0"/>
                <a:cs typeface="Calibri" panose="020F0502020204030204" pitchFamily="34" charset="0"/>
              </a:rPr>
              <a:t>:</a:t>
            </a:r>
          </a:p>
        </p:txBody>
      </p:sp>
      <p:sp>
        <p:nvSpPr>
          <p:cNvPr id="8" name="TextShape 2">
            <a:extLst>
              <a:ext uri="{FF2B5EF4-FFF2-40B4-BE49-F238E27FC236}">
                <a16:creationId xmlns:a16="http://schemas.microsoft.com/office/drawing/2014/main" id="{65943E84-644F-624A-A73E-48542FFD262E}"/>
              </a:ext>
            </a:extLst>
          </p:cNvPr>
          <p:cNvSpPr txBox="1"/>
          <p:nvPr/>
        </p:nvSpPr>
        <p:spPr>
          <a:xfrm>
            <a:off x="1523880" y="4167354"/>
            <a:ext cx="9399044" cy="1914070"/>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info@aphlis.net </a:t>
            </a:r>
            <a:endParaRPr lang="en-GB" sz="2000" spc="-1" dirty="0">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ou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Merci de votre attention !</a:t>
            </a:r>
            <a:endParaRPr lang="en-US" sz="6000" b="0" strike="noStrike" spc="-1" dirty="0">
              <a:solidFill>
                <a:srgbClr val="333333"/>
              </a:solidFill>
              <a:latin typeface="Calibri"/>
            </a:endParaRPr>
          </a:p>
        </p:txBody>
      </p:sp>
    </p:spTree>
    <p:extLst>
      <p:ext uri="{BB962C8B-B14F-4D97-AF65-F5344CB8AC3E}">
        <p14:creationId xmlns:p14="http://schemas.microsoft.com/office/powerpoint/2010/main" val="257274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B7339CA1-F07F-B64A-A1E1-D000509F8998}"/>
              </a:ext>
            </a:extLst>
          </p:cNvPr>
          <p:cNvSpPr/>
          <p:nvPr/>
        </p:nvSpPr>
        <p:spPr>
          <a:xfrm>
            <a:off x="0" y="-18325"/>
            <a:ext cx="12192000" cy="2927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4467069" y="682098"/>
            <a:ext cx="7267731" cy="1490702"/>
          </a:xfrm>
          <a:prstGeom prst="rect">
            <a:avLst/>
          </a:prstGeom>
          <a:noFill/>
          <a:ln>
            <a:noFill/>
          </a:ln>
        </p:spPr>
        <p:txBody>
          <a:bodyPr anchor="ctr">
            <a:noAutofit/>
          </a:bodyPr>
          <a:lstStyle/>
          <a:p>
            <a:pPr>
              <a:lnSpc>
                <a:spcPct val="90000"/>
              </a:lnSpc>
            </a:pPr>
            <a:r>
              <a:rPr lang="en-US" sz="6000" b="0" strike="noStrike" spc="-1" dirty="0">
                <a:solidFill>
                  <a:schemeClr val="bg1"/>
                </a:solidFill>
                <a:latin typeface="Calibri Light"/>
              </a:rPr>
              <a:t>Conséquences des pertes post-récolte (PHL)</a:t>
            </a:r>
            <a:endParaRPr lang="en-US" sz="60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425914" y="3291584"/>
            <a:ext cx="2665139" cy="2927091"/>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Diminue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la </a:t>
            </a:r>
            <a:r>
              <a:rPr lang="en-US" sz="2200" spc="-1" dirty="0" err="1">
                <a:solidFill>
                  <a:schemeClr val="tx1">
                    <a:lumMod val="75000"/>
                  </a:schemeClr>
                </a:solidFill>
                <a:latin typeface="Calibri Light" panose="020F0302020204030204" pitchFamily="34" charset="0"/>
                <a:cs typeface="Calibri Light" panose="020F0302020204030204" pitchFamily="34" charset="0"/>
              </a:rPr>
              <a:t>quantité</a:t>
            </a:r>
            <a:r>
              <a:rPr lang="en-US" sz="2200" spc="-1" dirty="0">
                <a:solidFill>
                  <a:schemeClr val="tx1">
                    <a:lumMod val="75000"/>
                  </a:schemeClr>
                </a:solidFill>
                <a:latin typeface="Calibri Light" panose="020F0302020204030204" pitchFamily="34" charset="0"/>
                <a:cs typeface="Calibri Light" panose="020F0302020204030204" pitchFamily="34" charset="0"/>
              </a:rPr>
              <a:t> des aliments disponibles, ce qui entraîne une insécurité alimentaire, </a:t>
            </a:r>
            <a:r>
              <a:rPr lang="en-US" sz="2200" spc="-1" dirty="0" err="1">
                <a:solidFill>
                  <a:schemeClr val="tx1">
                    <a:lumMod val="75000"/>
                  </a:schemeClr>
                </a:solidFill>
                <a:latin typeface="Calibri Light" panose="020F0302020204030204" pitchFamily="34" charset="0"/>
                <a:cs typeface="Calibri Light" panose="020F0302020204030204" pitchFamily="34" charset="0"/>
              </a:rPr>
              <a:t>une</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hausse</a:t>
            </a:r>
            <a:r>
              <a:rPr lang="en-US" sz="2200" spc="-1" dirty="0">
                <a:solidFill>
                  <a:schemeClr val="tx1">
                    <a:lumMod val="75000"/>
                  </a:schemeClr>
                </a:solidFill>
                <a:latin typeface="Calibri Light" panose="020F0302020204030204" pitchFamily="34" charset="0"/>
                <a:cs typeface="Calibri Light" panose="020F0302020204030204" pitchFamily="34" charset="0"/>
              </a:rPr>
              <a:t> des prix et </a:t>
            </a:r>
            <a:r>
              <a:rPr lang="en-US" sz="2200" spc="-1" dirty="0" err="1">
                <a:solidFill>
                  <a:schemeClr val="tx1">
                    <a:lumMod val="75000"/>
                  </a:schemeClr>
                </a:solidFill>
                <a:latin typeface="Calibri Light" panose="020F0302020204030204" pitchFamily="34" charset="0"/>
                <a:cs typeface="Calibri Light" panose="020F0302020204030204" pitchFamily="34" charset="0"/>
              </a:rPr>
              <a:t>une</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réduction</a:t>
            </a:r>
            <a:r>
              <a:rPr lang="en-US" sz="2200" spc="-1" dirty="0">
                <a:solidFill>
                  <a:schemeClr val="tx1">
                    <a:lumMod val="75000"/>
                  </a:schemeClr>
                </a:solidFill>
                <a:latin typeface="Calibri Light" panose="020F0302020204030204" pitchFamily="34" charset="0"/>
                <a:cs typeface="Calibri Light" panose="020F0302020204030204" pitchFamily="34" charset="0"/>
              </a:rPr>
              <a:t> de </a:t>
            </a:r>
            <a:r>
              <a:rPr lang="en-US" sz="2200" spc="-1" dirty="0" err="1">
                <a:solidFill>
                  <a:schemeClr val="tx1">
                    <a:lumMod val="75000"/>
                  </a:schemeClr>
                </a:solidFill>
                <a:latin typeface="Calibri Light" panose="020F0302020204030204" pitchFamily="34" charset="0"/>
                <a:cs typeface="Calibri Light" panose="020F0302020204030204" pitchFamily="34" charset="0"/>
              </a:rPr>
              <a:t>l’accès</a:t>
            </a:r>
            <a:r>
              <a:rPr lang="en-US" sz="2200" spc="-1" dirty="0">
                <a:solidFill>
                  <a:schemeClr val="tx1">
                    <a:lumMod val="75000"/>
                  </a:schemeClr>
                </a:solidFill>
                <a:latin typeface="Calibri Light" panose="020F0302020204030204" pitchFamily="34" charset="0"/>
                <a:cs typeface="Calibri Light" panose="020F0302020204030204" pitchFamily="34" charset="0"/>
              </a:rPr>
              <a:t> des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consommateurs</a:t>
            </a:r>
            <a:r>
              <a:rPr lang="en-US" sz="2200" spc="-1" dirty="0">
                <a:solidFill>
                  <a:schemeClr val="tx1">
                    <a:lumMod val="75000"/>
                  </a:schemeClr>
                </a:solidFill>
                <a:latin typeface="Calibri Light" panose="020F0302020204030204" pitchFamily="34" charset="0"/>
                <a:cs typeface="Calibri Light" panose="020F0302020204030204" pitchFamily="34" charset="0"/>
              </a:rPr>
              <a:t>.</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3332389"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Réduit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la qualité des denrées alimentaires par la perte de valeur calorique et nutritionnelle, la contamination, la </a:t>
            </a:r>
            <a:r>
              <a:rPr lang="en-US" sz="2200" spc="-1" dirty="0" err="1">
                <a:solidFill>
                  <a:schemeClr val="tx1">
                    <a:lumMod val="75000"/>
                  </a:schemeClr>
                </a:solidFill>
                <a:latin typeface="Calibri Light" panose="020F0302020204030204" pitchFamily="34" charset="0"/>
                <a:cs typeface="Calibri Light" panose="020F0302020204030204" pitchFamily="34" charset="0"/>
              </a:rPr>
              <a:t>perte</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d’appétabilité</a:t>
            </a:r>
            <a:r>
              <a:rPr lang="en-US" sz="2200" spc="-1" dirty="0">
                <a:solidFill>
                  <a:schemeClr val="tx1">
                    <a:lumMod val="75000"/>
                  </a:schemeClr>
                </a:solidFill>
                <a:latin typeface="Calibri Light" panose="020F0302020204030204" pitchFamily="34" charset="0"/>
                <a:cs typeface="Calibri Light" panose="020F0302020204030204" pitchFamily="34" charset="0"/>
              </a:rPr>
              <a:t> </a:t>
            </a:r>
            <a:r>
              <a:rPr lang="en-US" sz="2200" spc="-1" dirty="0" err="1">
                <a:solidFill>
                  <a:schemeClr val="tx1">
                    <a:lumMod val="75000"/>
                  </a:schemeClr>
                </a:solidFill>
                <a:latin typeface="Calibri Light" panose="020F0302020204030204" pitchFamily="34" charset="0"/>
                <a:cs typeface="Calibri Light" panose="020F0302020204030204" pitchFamily="34" charset="0"/>
              </a:rPr>
              <a:t>ou</a:t>
            </a:r>
            <a:r>
              <a:rPr lang="en-US" sz="2200" spc="-1" dirty="0">
                <a:solidFill>
                  <a:schemeClr val="tx1">
                    <a:lumMod val="75000"/>
                  </a:schemeClr>
                </a:solidFill>
                <a:latin typeface="Calibri Light" panose="020F0302020204030204" pitchFamily="34" charset="0"/>
                <a:cs typeface="Calibri Light" panose="020F0302020204030204" pitchFamily="34" charset="0"/>
              </a:rPr>
              <a:t> le manque d'acceptation par le consommateur</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6269344" y="3291584"/>
            <a:ext cx="2728341"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err="1">
                <a:solidFill>
                  <a:schemeClr val="tx2"/>
                </a:solidFill>
                <a:latin typeface="Calibri" panose="020F0502020204030204" pitchFamily="34" charset="0"/>
                <a:cs typeface="Calibri" panose="020F0502020204030204" pitchFamily="34" charset="0"/>
              </a:rPr>
              <a:t>Gaspille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les ressources </a:t>
            </a:r>
            <a:r>
              <a:rPr lang="en-US" sz="2200" spc="-1" dirty="0" err="1">
                <a:solidFill>
                  <a:schemeClr val="tx1">
                    <a:lumMod val="75000"/>
                  </a:schemeClr>
                </a:solidFill>
                <a:latin typeface="Calibri Light" panose="020F0302020204030204" pitchFamily="34" charset="0"/>
                <a:cs typeface="Calibri Light" panose="020F0302020204030204" pitchFamily="34" charset="0"/>
              </a:rPr>
              <a:t>utilisées</a:t>
            </a:r>
            <a:r>
              <a:rPr lang="en-US" sz="2200" spc="-1" dirty="0">
                <a:solidFill>
                  <a:schemeClr val="tx1">
                    <a:lumMod val="75000"/>
                  </a:schemeClr>
                </a:solidFill>
                <a:latin typeface="Calibri Light" panose="020F0302020204030204" pitchFamily="34" charset="0"/>
                <a:cs typeface="Calibri Light" panose="020F0302020204030204" pitchFamily="34" charset="0"/>
              </a:rPr>
              <a:t> dans la production des  aliments perdus : semences, engrais, </a:t>
            </a:r>
            <a:r>
              <a:rPr lang="en-US" sz="2200" spc="-1" dirty="0" err="1">
                <a:solidFill>
                  <a:schemeClr val="tx1">
                    <a:lumMod val="75000"/>
                  </a:schemeClr>
                </a:solidFill>
                <a:latin typeface="Calibri Light" panose="020F0302020204030204" pitchFamily="34" charset="0"/>
                <a:cs typeface="Calibri Light" panose="020F0302020204030204" pitchFamily="34" charset="0"/>
              </a:rPr>
              <a:t>eau</a:t>
            </a:r>
            <a:r>
              <a:rPr lang="en-US" sz="2200" spc="-1" dirty="0">
                <a:solidFill>
                  <a:schemeClr val="tx1">
                    <a:lumMod val="75000"/>
                  </a:schemeClr>
                </a:solidFill>
                <a:latin typeface="Calibri Light" panose="020F0302020204030204" pitchFamily="34" charset="0"/>
                <a:cs typeface="Calibri Light" panose="020F0302020204030204" pitchFamily="34" charset="0"/>
              </a:rPr>
              <a:t> et main-d’oeuvre</a:t>
            </a: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9161101"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Réduit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les revenus des producteurs et des commerçants aux niveaux individuel, local, national et mondial</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4EDC590A-6183-D846-8609-C0608FD60DEA}"/>
              </a:ext>
            </a:extLst>
          </p:cNvPr>
          <p:cNvCxnSpPr>
            <a:cxnSpLocks/>
          </p:cNvCxnSpPr>
          <p:nvPr/>
        </p:nvCxnSpPr>
        <p:spPr>
          <a:xfrm flipV="1">
            <a:off x="316330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C101EF-9C62-CA4E-968A-2017A349FBDF}"/>
              </a:ext>
            </a:extLst>
          </p:cNvPr>
          <p:cNvCxnSpPr>
            <a:cxnSpLocks/>
          </p:cNvCxnSpPr>
          <p:nvPr/>
        </p:nvCxnSpPr>
        <p:spPr>
          <a:xfrm flipV="1">
            <a:off x="6083562"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077D31-7896-CF4A-8494-78669A7C740F}"/>
              </a:ext>
            </a:extLst>
          </p:cNvPr>
          <p:cNvCxnSpPr>
            <a:cxnSpLocks/>
          </p:cNvCxnSpPr>
          <p:nvPr/>
        </p:nvCxnSpPr>
        <p:spPr>
          <a:xfrm flipV="1">
            <a:off x="8997688"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901AC-4C89-9642-93D0-13523DE1FA65}"/>
              </a:ext>
            </a:extLst>
          </p:cNvPr>
          <p:cNvCxnSpPr>
            <a:cxnSpLocks/>
          </p:cNvCxnSpPr>
          <p:nvPr/>
        </p:nvCxnSpPr>
        <p:spPr>
          <a:xfrm flipV="1">
            <a:off x="25475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F57E80D-40EE-0541-BCB9-4894F0FB487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78000"/>
                    </a14:imgEffect>
                    <a14:imgEffect>
                      <a14:brightnessContrast bright="46000" contrast="-15000"/>
                    </a14:imgEffect>
                  </a14:imgLayer>
                </a14:imgProps>
              </a:ext>
              <a:ext uri="{28A0092B-C50C-407E-A947-70E740481C1C}">
                <a14:useLocalDpi xmlns:a14="http://schemas.microsoft.com/office/drawing/2010/main"/>
              </a:ext>
            </a:extLst>
          </a:blip>
          <a:srcRect/>
          <a:stretch/>
        </p:blipFill>
        <p:spPr>
          <a:xfrm>
            <a:off x="0" y="-18326"/>
            <a:ext cx="4038480" cy="2927091"/>
          </a:xfrm>
          <a:prstGeom prst="rect">
            <a:avLst/>
          </a:prstGeom>
        </p:spPr>
      </p:pic>
      <p:sp>
        <p:nvSpPr>
          <p:cNvPr id="11" name="Rectangle 3">
            <a:extLst>
              <a:ext uri="{FF2B5EF4-FFF2-40B4-BE49-F238E27FC236}">
                <a16:creationId xmlns:a16="http://schemas.microsoft.com/office/drawing/2014/main" id="{023944EE-F8C8-55CF-84DC-AC091262B80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000" b="0" i="0" u="none" strike="noStrike" cap="none" normalizeH="0" baseline="0">
                <a:ln>
                  <a:noFill/>
                </a:ln>
                <a:solidFill>
                  <a:schemeClr val="tx1"/>
                </a:solidFill>
                <a:effectLst/>
                <a:latin typeface="Liberation Mono" panose="02070409020205020404" pitchFamily="49" charset="0"/>
                <a:cs typeface="Liberation Mono" panose="02070409020205020404" pitchFamily="49" charset="0"/>
              </a:rPr>
              <a:t>main-d'œuvre</a:t>
            </a:r>
            <a:r>
              <a:rPr kumimoji="0" lang="en-GB" altLang="fr-FR" sz="800" b="0" i="0" u="none" strike="noStrike" cap="none" normalizeH="0" baseline="0">
                <a:ln>
                  <a:noFill/>
                </a:ln>
                <a:solidFill>
                  <a:schemeClr val="tx1"/>
                </a:solidFill>
                <a:effectLst/>
              </a:rPr>
              <a:t> </a:t>
            </a:r>
            <a:endParaRPr kumimoji="0" lang="en-GB"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84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9CED05-606C-1E4C-BF85-C14A0580CF63}"/>
              </a:ext>
            </a:extLst>
          </p:cNvPr>
          <p:cNvSpPr/>
          <p:nvPr/>
        </p:nvSpPr>
        <p:spPr>
          <a:xfrm>
            <a:off x="0" y="21154"/>
            <a:ext cx="12191700" cy="7229878"/>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D0F7FC6D-72F7-F54D-B0E4-AA7D7FA6EA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5810" y="21154"/>
            <a:ext cx="9552236" cy="4680754"/>
          </a:xfrm>
          <a:prstGeom prst="rect">
            <a:avLst/>
          </a:prstGeom>
        </p:spPr>
      </p:pic>
      <p:sp>
        <p:nvSpPr>
          <p:cNvPr id="4" name="TextShape 1">
            <a:extLst>
              <a:ext uri="{FF2B5EF4-FFF2-40B4-BE49-F238E27FC236}">
                <a16:creationId xmlns:a16="http://schemas.microsoft.com/office/drawing/2014/main" id="{78C8A5F2-2E38-984F-967A-532C16E2AE67}"/>
              </a:ext>
            </a:extLst>
          </p:cNvPr>
          <p:cNvSpPr txBox="1"/>
          <p:nvPr/>
        </p:nvSpPr>
        <p:spPr>
          <a:xfrm>
            <a:off x="0" y="-580"/>
            <a:ext cx="12191700" cy="1137778"/>
          </a:xfrm>
          <a:prstGeom prst="rect">
            <a:avLst/>
          </a:prstGeom>
          <a:noFill/>
          <a:ln>
            <a:noFill/>
          </a:ln>
        </p:spPr>
        <p:txBody>
          <a:bodyPr anchor="ctr">
            <a:noAutofit/>
          </a:bodyPr>
          <a:lstStyle/>
          <a:p>
            <a:pPr algn="ctr">
              <a:lnSpc>
                <a:spcPct val="90000"/>
              </a:lnSpc>
            </a:pPr>
            <a:r>
              <a:rPr lang="en-US" sz="4800" b="0" strike="noStrike" spc="-1" dirty="0">
                <a:solidFill>
                  <a:srgbClr val="2F4F70"/>
                </a:solidFill>
                <a:latin typeface="Calibri Light"/>
              </a:rPr>
              <a:t>Impacts sociétaux des pertes post-récolte</a:t>
            </a:r>
            <a:endParaRPr lang="en-US" sz="4800" b="0" strike="noStrike" spc="-1" dirty="0">
              <a:solidFill>
                <a:srgbClr val="333333"/>
              </a:solidFill>
              <a:latin typeface="Calibri"/>
            </a:endParaRPr>
          </a:p>
        </p:txBody>
      </p:sp>
      <p:sp>
        <p:nvSpPr>
          <p:cNvPr id="17" name="Rectangle 16">
            <a:extLst>
              <a:ext uri="{FF2B5EF4-FFF2-40B4-BE49-F238E27FC236}">
                <a16:creationId xmlns:a16="http://schemas.microsoft.com/office/drawing/2014/main" id="{7F03DA4E-7C2B-3145-87D2-CC848DA968F8}"/>
              </a:ext>
            </a:extLst>
          </p:cNvPr>
          <p:cNvSpPr/>
          <p:nvPr/>
        </p:nvSpPr>
        <p:spPr>
          <a:xfrm>
            <a:off x="712930" y="3880138"/>
            <a:ext cx="3408673" cy="2841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Shape 2">
            <a:extLst>
              <a:ext uri="{FF2B5EF4-FFF2-40B4-BE49-F238E27FC236}">
                <a16:creationId xmlns:a16="http://schemas.microsoft.com/office/drawing/2014/main" id="{CF4F3833-05A5-C742-A95B-3D75CE850D8A}"/>
              </a:ext>
            </a:extLst>
          </p:cNvPr>
          <p:cNvSpPr txBox="1"/>
          <p:nvPr/>
        </p:nvSpPr>
        <p:spPr>
          <a:xfrm>
            <a:off x="963933" y="4105245"/>
            <a:ext cx="2905863" cy="2407850"/>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Santé et nutrition</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Les pertes post-</a:t>
            </a: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récolte</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a:t>
            </a: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causent</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des </a:t>
            </a: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pertes</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au </a:t>
            </a: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niveau</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des besoins nutritionnels de millions de personnes et peuvent rendre les aliments toxiques.</a:t>
            </a:r>
          </a:p>
        </p:txBody>
      </p:sp>
      <p:sp>
        <p:nvSpPr>
          <p:cNvPr id="18" name="Rectangle 17">
            <a:extLst>
              <a:ext uri="{FF2B5EF4-FFF2-40B4-BE49-F238E27FC236}">
                <a16:creationId xmlns:a16="http://schemas.microsoft.com/office/drawing/2014/main" id="{E8D40AA4-9BF5-2D41-A6E4-CE10FA0884C9}"/>
              </a:ext>
            </a:extLst>
          </p:cNvPr>
          <p:cNvSpPr/>
          <p:nvPr/>
        </p:nvSpPr>
        <p:spPr>
          <a:xfrm>
            <a:off x="4391664" y="3880138"/>
            <a:ext cx="3408673" cy="2841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Shape 2">
            <a:extLst>
              <a:ext uri="{FF2B5EF4-FFF2-40B4-BE49-F238E27FC236}">
                <a16:creationId xmlns:a16="http://schemas.microsoft.com/office/drawing/2014/main" id="{95EA835E-12E0-1946-9820-17F2904C471C}"/>
              </a:ext>
            </a:extLst>
          </p:cNvPr>
          <p:cNvSpPr txBox="1"/>
          <p:nvPr/>
        </p:nvSpPr>
        <p:spPr>
          <a:xfrm>
            <a:off x="4642667" y="4105246"/>
            <a:ext cx="2905863" cy="2407848"/>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err="1">
                <a:solidFill>
                  <a:schemeClr val="tx2"/>
                </a:solidFill>
                <a:latin typeface="Calibri" panose="020F0502020204030204" pitchFamily="34" charset="0"/>
                <a:cs typeface="Calibri" panose="020F0502020204030204" pitchFamily="34" charset="0"/>
              </a:rPr>
              <a:t>Économie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Les pertes post-récolte réduisent les revenus des agriculteurs et des pays et gaspillent les ressources utilisées pour la production.</a:t>
            </a:r>
          </a:p>
        </p:txBody>
      </p:sp>
      <p:sp>
        <p:nvSpPr>
          <p:cNvPr id="20" name="Rectangle 19">
            <a:extLst>
              <a:ext uri="{FF2B5EF4-FFF2-40B4-BE49-F238E27FC236}">
                <a16:creationId xmlns:a16="http://schemas.microsoft.com/office/drawing/2014/main" id="{076764F4-9264-5D47-8A2C-46257445B3FC}"/>
              </a:ext>
            </a:extLst>
          </p:cNvPr>
          <p:cNvSpPr/>
          <p:nvPr/>
        </p:nvSpPr>
        <p:spPr>
          <a:xfrm>
            <a:off x="8057479" y="3882410"/>
            <a:ext cx="3408673" cy="2838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Shape 2">
            <a:extLst>
              <a:ext uri="{FF2B5EF4-FFF2-40B4-BE49-F238E27FC236}">
                <a16:creationId xmlns:a16="http://schemas.microsoft.com/office/drawing/2014/main" id="{9C72A74E-EC22-1744-B7A1-58607D8EB8AD}"/>
              </a:ext>
            </a:extLst>
          </p:cNvPr>
          <p:cNvSpPr txBox="1"/>
          <p:nvPr/>
        </p:nvSpPr>
        <p:spPr>
          <a:xfrm>
            <a:off x="8308482" y="4107517"/>
            <a:ext cx="2905863" cy="2405577"/>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Environnement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Si les pertes et le </a:t>
            </a: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gaspillage</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a:t>
            </a: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alimentaires</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du monde étaient un pays, </a:t>
            </a:r>
            <a:r>
              <a:rPr lang="en-US" sz="2200" strike="noStrike" spc="-1" dirty="0" err="1">
                <a:solidFill>
                  <a:schemeClr val="tx1">
                    <a:lumMod val="75000"/>
                  </a:schemeClr>
                </a:solidFill>
                <a:latin typeface="Calibri Light" panose="020F0302020204030204" pitchFamily="34" charset="0"/>
                <a:cs typeface="Calibri Light" panose="020F0302020204030204" pitchFamily="34" charset="0"/>
              </a:rPr>
              <a:t>ce</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pays serait le troisième plus grand émetteur de gaz à effet de serre après les États-Unis et la Chine.</a:t>
            </a:r>
          </a:p>
        </p:txBody>
      </p:sp>
      <p:sp>
        <p:nvSpPr>
          <p:cNvPr id="11" name="Footer Placeholder 2">
            <a:extLst>
              <a:ext uri="{FF2B5EF4-FFF2-40B4-BE49-F238E27FC236}">
                <a16:creationId xmlns:a16="http://schemas.microsoft.com/office/drawing/2014/main" id="{B792E48F-6BDA-EB49-8D4E-80DF79ED5DC2}"/>
              </a:ext>
            </a:extLst>
          </p:cNvPr>
          <p:cNvSpPr txBox="1">
            <a:spLocks/>
          </p:cNvSpPr>
          <p:nvPr/>
        </p:nvSpPr>
        <p:spPr>
          <a:xfrm>
            <a:off x="4038480" y="6885911"/>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spTree>
    <p:extLst>
      <p:ext uri="{BB962C8B-B14F-4D97-AF65-F5344CB8AC3E}">
        <p14:creationId xmlns:p14="http://schemas.microsoft.com/office/powerpoint/2010/main" val="52685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9CBFDE-0EC6-3A4E-9DE3-618AFDDAD76A}"/>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EFA089D5-9404-2F42-8294-D68B3E539761}"/>
              </a:ext>
            </a:extLst>
          </p:cNvPr>
          <p:cNvSpPr/>
          <p:nvPr/>
        </p:nvSpPr>
        <p:spPr>
          <a:xfrm>
            <a:off x="0" y="2031069"/>
            <a:ext cx="12192000" cy="1589783"/>
          </a:xfrm>
          <a:prstGeom prst="rect">
            <a:avLst/>
          </a:pr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u="sng"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4 milliards</a:t>
            </a:r>
            <a:r>
              <a:rPr lang="en-US" sz="5400" b="1"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 de dollars</a:t>
            </a:r>
          </a:p>
          <a:p>
            <a:pPr algn="ctr"/>
            <a:r>
              <a:rPr lang="en-US" sz="2000" spc="-1"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rPr>
              <a:t>sur une production annuelle de 27 milliards de dollars</a:t>
            </a:r>
            <a:endParaRPr lang="en-US" sz="2000"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F218890-AD56-624F-91F0-BF96C99449B0}"/>
              </a:ext>
            </a:extLst>
          </p:cNvPr>
          <p:cNvSpPr txBox="1"/>
          <p:nvPr/>
        </p:nvSpPr>
        <p:spPr>
          <a:xfrm>
            <a:off x="545577" y="5312628"/>
            <a:ext cx="5406045" cy="1077218"/>
          </a:xfrm>
          <a:prstGeom prst="rect">
            <a:avLst/>
          </a:prstGeom>
          <a:noFill/>
        </p:spPr>
        <p:txBody>
          <a:bodyPr wrap="square" rtlCol="0">
            <a:spAutoFit/>
          </a:bodyPr>
          <a:lstStyle/>
          <a:p>
            <a:r>
              <a:rPr lang="en-GB" sz="3200" dirty="0">
                <a:latin typeface="Calibri Light" panose="020F0302020204030204" pitchFamily="34" charset="0"/>
                <a:cs typeface="Calibri Light" panose="020F0302020204030204" pitchFamily="34" charset="0"/>
              </a:rPr>
              <a:t>Réduction de </a:t>
            </a:r>
            <a:r>
              <a:rPr lang="en-GB" sz="3200" b="1" dirty="0">
                <a:latin typeface="Calibri" panose="020F0502020204030204" pitchFamily="34" charset="0"/>
                <a:cs typeface="Calibri" panose="020F0502020204030204" pitchFamily="34" charset="0"/>
              </a:rPr>
              <a:t>1% </a:t>
            </a:r>
            <a:r>
              <a:rPr lang="en-GB" sz="3200" dirty="0">
                <a:latin typeface="Calibri Light" panose="020F0302020204030204" pitchFamily="34" charset="0"/>
                <a:cs typeface="Calibri Light" panose="020F0302020204030204" pitchFamily="34" charset="0"/>
              </a:rPr>
              <a:t>des </a:t>
            </a:r>
            <a:r>
              <a:rPr lang="en-GB" sz="3200" dirty="0" err="1">
                <a:latin typeface="Calibri Light" panose="020F0302020204030204" pitchFamily="34" charset="0"/>
                <a:cs typeface="Calibri Light" panose="020F0302020204030204" pitchFamily="34" charset="0"/>
              </a:rPr>
              <a:t>pertes</a:t>
            </a:r>
            <a:r>
              <a:rPr lang="en-GB" sz="3200" dirty="0">
                <a:latin typeface="Calibri Light" panose="020F0302020204030204" pitchFamily="34" charset="0"/>
                <a:cs typeface="Calibri Light" panose="020F0302020204030204" pitchFamily="34" charset="0"/>
              </a:rPr>
              <a:t> post-</a:t>
            </a:r>
            <a:r>
              <a:rPr lang="en-GB" sz="3200" dirty="0" err="1">
                <a:latin typeface="Calibri Light" panose="020F0302020204030204" pitchFamily="34" charset="0"/>
                <a:cs typeface="Calibri Light" panose="020F0302020204030204" pitchFamily="34" charset="0"/>
              </a:rPr>
              <a:t>récolte</a:t>
            </a:r>
            <a:r>
              <a:rPr lang="en-GB" sz="3200" dirty="0">
                <a:latin typeface="Calibri Light" panose="020F0302020204030204" pitchFamily="34" charset="0"/>
                <a:cs typeface="Calibri Light" panose="020F0302020204030204" pitchFamily="34" charset="0"/>
              </a:rPr>
              <a:t> </a:t>
            </a:r>
            <a:r>
              <a:rPr lang="en-GB" sz="3200" dirty="0" err="1">
                <a:latin typeface="Calibri Light" panose="020F0302020204030204" pitchFamily="34" charset="0"/>
                <a:cs typeface="Calibri Light" panose="020F0302020204030204" pitchFamily="34" charset="0"/>
              </a:rPr>
              <a:t>céréalières</a:t>
            </a:r>
            <a:endParaRPr lang="en-US" sz="32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6B87011-7942-BF4D-8308-92C38508CD74}"/>
              </a:ext>
            </a:extLst>
          </p:cNvPr>
          <p:cNvSpPr txBox="1"/>
          <p:nvPr/>
        </p:nvSpPr>
        <p:spPr>
          <a:xfrm>
            <a:off x="6510448" y="5312628"/>
            <a:ext cx="5611409" cy="1077218"/>
          </a:xfrm>
          <a:prstGeom prst="rect">
            <a:avLst/>
          </a:prstGeom>
          <a:noFill/>
        </p:spPr>
        <p:txBody>
          <a:bodyPr wrap="square" rtlCol="0">
            <a:spAutoFit/>
          </a:bodyPr>
          <a:lstStyle/>
          <a:p>
            <a:r>
              <a:rPr lang="en-GB" sz="3200" b="1" dirty="0">
                <a:latin typeface="Calibri" panose="020F0502020204030204" pitchFamily="34" charset="0"/>
                <a:cs typeface="Calibri" panose="020F0502020204030204" pitchFamily="34" charset="0"/>
              </a:rPr>
              <a:t>40 millions </a:t>
            </a:r>
            <a:r>
              <a:rPr lang="en-GB" sz="3200" b="1" dirty="0" err="1">
                <a:latin typeface="Calibri" panose="020F0502020204030204" pitchFamily="34" charset="0"/>
                <a:cs typeface="Calibri" panose="020F0502020204030204" pitchFamily="34" charset="0"/>
              </a:rPr>
              <a:t>d'USD</a:t>
            </a:r>
            <a:r>
              <a:rPr lang="en-GB" sz="3200" b="1" dirty="0">
                <a:latin typeface="Calibri" panose="020F0502020204030204" pitchFamily="34" charset="0"/>
                <a:cs typeface="Calibri" panose="020F0502020204030204" pitchFamily="34" charset="0"/>
              </a:rPr>
              <a:t> </a:t>
            </a:r>
            <a:r>
              <a:rPr lang="en-GB" sz="3200" dirty="0" err="1">
                <a:latin typeface="Calibri Light" panose="020F0302020204030204" pitchFamily="34" charset="0"/>
                <a:cs typeface="Calibri Light" panose="020F0302020204030204" pitchFamily="34" charset="0"/>
              </a:rPr>
              <a:t>gagnés</a:t>
            </a:r>
            <a:r>
              <a:rPr lang="en-GB" sz="3200" dirty="0">
                <a:latin typeface="Calibri Light" panose="020F0302020204030204" pitchFamily="34" charset="0"/>
                <a:cs typeface="Calibri Light" panose="020F0302020204030204" pitchFamily="34" charset="0"/>
              </a:rPr>
              <a:t> par </a:t>
            </a:r>
            <a:r>
              <a:rPr lang="en-GB" sz="3200" dirty="0" err="1">
                <a:latin typeface="Calibri Light" panose="020F0302020204030204" pitchFamily="34" charset="0"/>
                <a:cs typeface="Calibri Light" panose="020F0302020204030204" pitchFamily="34" charset="0"/>
              </a:rPr>
              <a:t>année</a:t>
            </a:r>
            <a:r>
              <a:rPr lang="en-GB" sz="3200" dirty="0">
                <a:latin typeface="Calibri Light" panose="020F0302020204030204" pitchFamily="34" charset="0"/>
                <a:cs typeface="Calibri Light" panose="020F0302020204030204" pitchFamily="34" charset="0"/>
              </a:rPr>
              <a:t> </a:t>
            </a:r>
            <a:r>
              <a:rPr lang="en-GB" sz="2000" dirty="0">
                <a:latin typeface="Calibri Light" panose="020F0302020204030204" pitchFamily="34" charset="0"/>
                <a:cs typeface="Calibri Light" panose="020F0302020204030204" pitchFamily="34" charset="0"/>
              </a:rPr>
              <a:t>pour l'Afrique subsaharienne</a:t>
            </a:r>
            <a:endParaRPr lang="en-US" sz="2000" dirty="0">
              <a:latin typeface="Calibri Light" panose="020F0302020204030204" pitchFamily="34" charset="0"/>
              <a:cs typeface="Calibri Light" panose="020F0302020204030204" pitchFamily="34" charset="0"/>
            </a:endParaRPr>
          </a:p>
        </p:txBody>
      </p:sp>
      <p:sp>
        <p:nvSpPr>
          <p:cNvPr id="6" name="Right Arrow 5">
            <a:extLst>
              <a:ext uri="{FF2B5EF4-FFF2-40B4-BE49-F238E27FC236}">
                <a16:creationId xmlns:a16="http://schemas.microsoft.com/office/drawing/2014/main" id="{E7CA188A-B64A-044C-8210-CB3518EAC8D8}"/>
              </a:ext>
            </a:extLst>
          </p:cNvPr>
          <p:cNvSpPr/>
          <p:nvPr/>
        </p:nvSpPr>
        <p:spPr>
          <a:xfrm>
            <a:off x="5945966" y="5369072"/>
            <a:ext cx="524656" cy="53344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5145A0-4EA4-5545-98C5-2BA38F3BBE98}"/>
              </a:ext>
            </a:extLst>
          </p:cNvPr>
          <p:cNvSpPr txBox="1"/>
          <p:nvPr/>
        </p:nvSpPr>
        <p:spPr>
          <a:xfrm>
            <a:off x="1565611" y="60638"/>
            <a:ext cx="9585434" cy="1938992"/>
          </a:xfrm>
          <a:prstGeom prst="rect">
            <a:avLst/>
          </a:prstGeom>
          <a:noFill/>
        </p:spPr>
        <p:txBody>
          <a:bodyPr wrap="square" rtlCol="0">
            <a:spAutoFit/>
          </a:bodyPr>
          <a:lstStyle/>
          <a:p>
            <a:pPr algn="ctr"/>
            <a:r>
              <a:rPr lang="en-US" sz="4800" spc="-1" dirty="0">
                <a:solidFill>
                  <a:srgbClr val="2F4F70"/>
                </a:solidFill>
                <a:latin typeface="Calibri Light"/>
              </a:rPr>
              <a:t>Le coût des pertes post-récolte</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Les pertes post-récolte sont estimées à environ </a:t>
            </a:r>
            <a:r>
              <a:rPr lang="en-GB" sz="2400" b="1" dirty="0">
                <a:latin typeface="Calibri" panose="020F0502020204030204" pitchFamily="34" charset="0"/>
                <a:cs typeface="Calibri" panose="020F0502020204030204" pitchFamily="34" charset="0"/>
              </a:rPr>
              <a:t>15 % </a:t>
            </a:r>
            <a:r>
              <a:rPr lang="en-GB" sz="2400" dirty="0">
                <a:latin typeface="Calibri Light" panose="020F0302020204030204" pitchFamily="34" charset="0"/>
                <a:cs typeface="Calibri Light" panose="020F0302020204030204" pitchFamily="34" charset="0"/>
              </a:rPr>
              <a:t>pour les cultures céréalières. La valeur annuelle des pertes post-récolte de céréales en Afrique subsaharienne est estimée à </a:t>
            </a:r>
            <a:r>
              <a:rPr lang="en-GB" sz="2400" dirty="0" err="1">
                <a:latin typeface="Calibri Light" panose="020F0302020204030204" pitchFamily="34" charset="0"/>
                <a:cs typeface="Calibri Light" panose="020F0302020204030204" pitchFamily="34" charset="0"/>
              </a:rPr>
              <a:t>près</a:t>
            </a:r>
            <a:r>
              <a:rPr lang="en-GB" sz="2400" dirty="0">
                <a:latin typeface="Calibri Light" panose="020F0302020204030204" pitchFamily="34" charset="0"/>
                <a:cs typeface="Calibri Light" panose="020F0302020204030204" pitchFamily="34" charset="0"/>
              </a:rPr>
              <a:t> de :</a:t>
            </a:r>
            <a:endParaRPr lang="en-US" sz="2400" dirty="0">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C880D5C1-0DD9-8740-9A61-5E41DCD13A59}"/>
              </a:ext>
            </a:extLst>
          </p:cNvPr>
          <p:cNvGrpSpPr/>
          <p:nvPr/>
        </p:nvGrpSpPr>
        <p:grpSpPr>
          <a:xfrm>
            <a:off x="6495261" y="3824582"/>
            <a:ext cx="5390147" cy="1382867"/>
            <a:chOff x="6224333" y="3943113"/>
            <a:chExt cx="5390147" cy="1382867"/>
          </a:xfrm>
        </p:grpSpPr>
        <p:sp>
          <p:nvSpPr>
            <p:cNvPr id="9" name="TextShape 2">
              <a:extLst>
                <a:ext uri="{FF2B5EF4-FFF2-40B4-BE49-F238E27FC236}">
                  <a16:creationId xmlns:a16="http://schemas.microsoft.com/office/drawing/2014/main" id="{485F29FE-C357-9041-8D84-FAD359B27EF7}"/>
                </a:ext>
              </a:extLst>
            </p:cNvPr>
            <p:cNvSpPr txBox="1"/>
            <p:nvPr/>
          </p:nvSpPr>
          <p:spPr>
            <a:xfrm>
              <a:off x="6224333"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err="1">
                  <a:solidFill>
                    <a:srgbClr val="333333"/>
                  </a:solidFill>
                  <a:latin typeface="Calibri Light" panose="020F0302020204030204" pitchFamily="34" charset="0"/>
                  <a:cs typeface="Calibri Light" panose="020F0302020204030204" pitchFamily="34" charset="0"/>
                </a:rPr>
                <a:t>Cette</a:t>
              </a:r>
              <a:r>
                <a:rPr lang="en-US" sz="2400" spc="-1" dirty="0">
                  <a:solidFill>
                    <a:srgbClr val="333333"/>
                  </a:solidFill>
                  <a:latin typeface="Calibri Light" panose="020F0302020204030204" pitchFamily="34" charset="0"/>
                  <a:cs typeface="Calibri Light" panose="020F0302020204030204" pitchFamily="34" charset="0"/>
                </a:rPr>
                <a:t> </a:t>
              </a:r>
              <a:r>
                <a:rPr lang="en-US" sz="2400" spc="-1" dirty="0" err="1">
                  <a:solidFill>
                    <a:srgbClr val="333333"/>
                  </a:solidFill>
                  <a:latin typeface="Calibri Light" panose="020F0302020204030204" pitchFamily="34" charset="0"/>
                  <a:cs typeface="Calibri Light" panose="020F0302020204030204" pitchFamily="34" charset="0"/>
                </a:rPr>
                <a:t>somme</a:t>
              </a:r>
              <a:r>
                <a:rPr lang="en-US" sz="2400" spc="-1" dirty="0">
                  <a:solidFill>
                    <a:srgbClr val="333333"/>
                  </a:solidFill>
                  <a:latin typeface="Calibri Light" panose="020F0302020204030204" pitchFamily="34" charset="0"/>
                  <a:cs typeface="Calibri Light" panose="020F0302020204030204" pitchFamily="34" charset="0"/>
                </a:rPr>
                <a:t> </a:t>
              </a:r>
              <a:r>
                <a:rPr lang="en-US" sz="2400" spc="-1" dirty="0" err="1">
                  <a:solidFill>
                    <a:srgbClr val="333333"/>
                  </a:solidFill>
                  <a:latin typeface="Calibri Light" panose="020F0302020204030204" pitchFamily="34" charset="0"/>
                  <a:cs typeface="Calibri Light" panose="020F0302020204030204" pitchFamily="34" charset="0"/>
                </a:rPr>
                <a:t>suffirait</a:t>
              </a:r>
              <a:r>
                <a:rPr lang="en-US" sz="2400" spc="-1" dirty="0">
                  <a:solidFill>
                    <a:srgbClr val="333333"/>
                  </a:solidFill>
                  <a:latin typeface="Calibri Light" panose="020F0302020204030204" pitchFamily="34" charset="0"/>
                  <a:cs typeface="Calibri Light" panose="020F0302020204030204" pitchFamily="34" charset="0"/>
                </a:rPr>
                <a:t> pour assurer les besoins caloriques annuels d'au moins </a:t>
              </a:r>
              <a:r>
                <a:rPr lang="en-US" sz="2400" b="1" spc="-1" dirty="0">
                  <a:solidFill>
                    <a:srgbClr val="333333"/>
                  </a:solidFill>
                  <a:latin typeface="Calibri" panose="020F0502020204030204" pitchFamily="34" charset="0"/>
                  <a:cs typeface="Calibri" panose="020F0502020204030204" pitchFamily="34" charset="0"/>
                </a:rPr>
                <a:t>48 millions de </a:t>
              </a:r>
              <a:r>
                <a:rPr lang="en-US" sz="2400" b="1" spc="-1" dirty="0" err="1">
                  <a:solidFill>
                    <a:srgbClr val="333333"/>
                  </a:solidFill>
                  <a:latin typeface="Calibri" panose="020F0502020204030204" pitchFamily="34" charset="0"/>
                  <a:cs typeface="Calibri" panose="020F0502020204030204" pitchFamily="34" charset="0"/>
                </a:rPr>
                <a:t>personnes</a:t>
              </a:r>
              <a:endParaRPr lang="en-US" sz="2400" b="1" spc="-1" dirty="0">
                <a:solidFill>
                  <a:srgbClr val="333333"/>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A3316DC4-B5DD-3A4D-8DA7-01615885F883}"/>
                </a:ext>
              </a:extLst>
            </p:cNvPr>
            <p:cNvSpPr/>
            <p:nvPr/>
          </p:nvSpPr>
          <p:spPr>
            <a:xfrm>
              <a:off x="6320584" y="3943113"/>
              <a:ext cx="413896" cy="369332"/>
            </a:xfrm>
            <a:prstGeom prst="rect">
              <a:avLst/>
            </a:prstGeom>
          </p:spPr>
          <p:txBody>
            <a:bodyPr wrap="none">
              <a:spAutoFit/>
            </a:bodyPr>
            <a:lstStyle/>
            <a:p>
              <a:r>
                <a:rPr lang="en-US" dirty="0">
                  <a:solidFill>
                    <a:schemeClr val="accent1"/>
                  </a:solidFill>
                </a:rPr>
                <a:t>►</a:t>
              </a:r>
              <a:endParaRPr lang="en-US" dirty="0"/>
            </a:p>
          </p:txBody>
        </p:sp>
      </p:grpSp>
      <p:grpSp>
        <p:nvGrpSpPr>
          <p:cNvPr id="16" name="Group 15">
            <a:extLst>
              <a:ext uri="{FF2B5EF4-FFF2-40B4-BE49-F238E27FC236}">
                <a16:creationId xmlns:a16="http://schemas.microsoft.com/office/drawing/2014/main" id="{3FF29B86-37EE-3E49-B82A-E5E3B6814A3B}"/>
              </a:ext>
            </a:extLst>
          </p:cNvPr>
          <p:cNvGrpSpPr/>
          <p:nvPr/>
        </p:nvGrpSpPr>
        <p:grpSpPr>
          <a:xfrm>
            <a:off x="298561" y="3832604"/>
            <a:ext cx="5390147" cy="1374845"/>
            <a:chOff x="417092" y="3951135"/>
            <a:chExt cx="5390147" cy="1374845"/>
          </a:xfrm>
        </p:grpSpPr>
        <p:sp>
          <p:nvSpPr>
            <p:cNvPr id="8" name="TextShape 2">
              <a:extLst>
                <a:ext uri="{FF2B5EF4-FFF2-40B4-BE49-F238E27FC236}">
                  <a16:creationId xmlns:a16="http://schemas.microsoft.com/office/drawing/2014/main" id="{C7AB7B56-B23E-2D4A-B8CF-3CE6E4409392}"/>
                </a:ext>
              </a:extLst>
            </p:cNvPr>
            <p:cNvSpPr txBox="1"/>
            <p:nvPr/>
          </p:nvSpPr>
          <p:spPr>
            <a:xfrm>
              <a:off x="417092"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Ceci </a:t>
              </a:r>
              <a:r>
                <a:rPr lang="en-US" sz="2400" b="1" spc="-1" dirty="0" err="1">
                  <a:solidFill>
                    <a:srgbClr val="333333"/>
                  </a:solidFill>
                  <a:latin typeface="Calibri" panose="020F0502020204030204" pitchFamily="34" charset="0"/>
                  <a:cs typeface="Calibri" panose="020F0502020204030204" pitchFamily="34" charset="0"/>
                </a:rPr>
                <a:t>dépasse</a:t>
              </a:r>
              <a:r>
                <a:rPr lang="en-US" sz="2400" b="1" spc="-1" dirty="0">
                  <a:solidFill>
                    <a:srgbClr val="333333"/>
                  </a:solidFill>
                  <a:latin typeface="Calibri" panose="020F0502020204030204" pitchFamily="34" charset="0"/>
                  <a:cs typeface="Calibri" panose="020F0502020204030204" pitchFamily="34" charset="0"/>
                </a:rPr>
                <a:t> la </a:t>
              </a:r>
              <a:r>
                <a:rPr lang="en-US" sz="2400" b="1" spc="-1" dirty="0" err="1">
                  <a:solidFill>
                    <a:srgbClr val="333333"/>
                  </a:solidFill>
                  <a:latin typeface="Calibri" panose="020F0502020204030204" pitchFamily="34" charset="0"/>
                  <a:cs typeface="Calibri" panose="020F0502020204030204" pitchFamily="34" charset="0"/>
                </a:rPr>
                <a:t>valeur</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totale</a:t>
              </a:r>
              <a:r>
                <a:rPr lang="en-US" sz="2400" b="1" spc="-1" dirty="0">
                  <a:solidFill>
                    <a:srgbClr val="333333"/>
                  </a:solidFill>
                  <a:latin typeface="Calibri" panose="020F0502020204030204" pitchFamily="34" charset="0"/>
                  <a:cs typeface="Calibri" panose="020F0502020204030204" pitchFamily="34" charset="0"/>
                </a:rPr>
                <a:t> de </a:t>
              </a:r>
              <a:r>
                <a:rPr lang="en-US" sz="2400" b="1" spc="-1" dirty="0" err="1">
                  <a:solidFill>
                    <a:srgbClr val="333333"/>
                  </a:solidFill>
                  <a:latin typeface="Calibri" panose="020F0502020204030204" pitchFamily="34" charset="0"/>
                  <a:cs typeface="Calibri" panose="020F0502020204030204" pitchFamily="34" charset="0"/>
                </a:rPr>
                <a:t>l'aide</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alimentaire</a:t>
              </a:r>
              <a:r>
                <a:rPr lang="en-US" sz="2400" b="1" spc="-1" dirty="0">
                  <a:solidFill>
                    <a:srgbClr val="333333"/>
                  </a:solidFill>
                  <a:latin typeface="Calibri" panose="020F0502020204030204" pitchFamily="34" charset="0"/>
                  <a:cs typeface="Calibri" panose="020F0502020204030204" pitchFamily="34" charset="0"/>
                </a:rPr>
                <a:t> que la </a:t>
              </a:r>
              <a:r>
                <a:rPr lang="en-US" sz="2400" spc="-1" dirty="0" err="1">
                  <a:solidFill>
                    <a:srgbClr val="333333"/>
                  </a:solidFill>
                  <a:latin typeface="Calibri Light" panose="020F0302020204030204" pitchFamily="34" charset="0"/>
                  <a:cs typeface="Calibri Light" panose="020F0302020204030204" pitchFamily="34" charset="0"/>
                </a:rPr>
                <a:t>région</a:t>
              </a:r>
              <a:r>
                <a:rPr lang="en-US" sz="2400" spc="-1" dirty="0">
                  <a:solidFill>
                    <a:srgbClr val="333333"/>
                  </a:solidFill>
                  <a:latin typeface="Calibri Light" panose="020F0302020204030204" pitchFamily="34" charset="0"/>
                  <a:cs typeface="Calibri Light" panose="020F0302020204030204" pitchFamily="34" charset="0"/>
                </a:rPr>
                <a:t> a reçue au </a:t>
              </a:r>
              <a:r>
                <a:rPr lang="en-US" sz="2400" spc="-1" dirty="0" err="1">
                  <a:solidFill>
                    <a:srgbClr val="333333"/>
                  </a:solidFill>
                  <a:latin typeface="Calibri Light" panose="020F0302020204030204" pitchFamily="34" charset="0"/>
                  <a:cs typeface="Calibri Light" panose="020F0302020204030204" pitchFamily="34" charset="0"/>
                </a:rPr>
                <a:t>cours</a:t>
              </a:r>
              <a:r>
                <a:rPr lang="en-US" sz="2400" spc="-1" dirty="0">
                  <a:solidFill>
                    <a:srgbClr val="333333"/>
                  </a:solidFill>
                  <a:latin typeface="Calibri Light" panose="020F0302020204030204" pitchFamily="34" charset="0"/>
                  <a:cs typeface="Calibri Light" panose="020F0302020204030204" pitchFamily="34" charset="0"/>
                </a:rPr>
                <a:t> de la </a:t>
              </a:r>
              <a:r>
                <a:rPr lang="en-US" sz="2400" spc="-1" dirty="0" err="1">
                  <a:solidFill>
                    <a:srgbClr val="333333"/>
                  </a:solidFill>
                  <a:latin typeface="Calibri Light" panose="020F0302020204030204" pitchFamily="34" charset="0"/>
                  <a:cs typeface="Calibri Light" panose="020F0302020204030204" pitchFamily="34" charset="0"/>
                </a:rPr>
                <a:t>dernière</a:t>
              </a:r>
              <a:r>
                <a:rPr lang="en-US" sz="2400" spc="-1" dirty="0">
                  <a:solidFill>
                    <a:srgbClr val="333333"/>
                  </a:solidFill>
                  <a:latin typeface="Calibri Light" panose="020F0302020204030204" pitchFamily="34" charset="0"/>
                  <a:cs typeface="Calibri Light" panose="020F03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dizaine</a:t>
              </a:r>
              <a:r>
                <a:rPr lang="en-US" sz="2400" b="1" spc="-1" dirty="0">
                  <a:solidFill>
                    <a:srgbClr val="333333"/>
                  </a:solidFill>
                  <a:latin typeface="Calibri" panose="020F0502020204030204" pitchFamily="34" charset="0"/>
                  <a:cs typeface="Calibri" panose="020F0502020204030204" pitchFamily="34" charset="0"/>
                </a:rPr>
                <a:t> </a:t>
              </a:r>
              <a:r>
                <a:rPr lang="en-US" sz="2400" b="1" spc="-1" dirty="0" err="1">
                  <a:solidFill>
                    <a:srgbClr val="333333"/>
                  </a:solidFill>
                  <a:latin typeface="Calibri" panose="020F0502020204030204" pitchFamily="34" charset="0"/>
                  <a:cs typeface="Calibri" panose="020F0502020204030204" pitchFamily="34" charset="0"/>
                </a:rPr>
                <a:t>d’années</a:t>
              </a:r>
              <a:endParaRPr lang="en-US" sz="2400" spc="-1" dirty="0">
                <a:solidFill>
                  <a:srgbClr val="333333"/>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7A7F3DF-ED30-E14F-A311-03B5DFDCC6C5}"/>
                </a:ext>
              </a:extLst>
            </p:cNvPr>
            <p:cNvSpPr/>
            <p:nvPr/>
          </p:nvSpPr>
          <p:spPr>
            <a:xfrm>
              <a:off x="521370" y="3951135"/>
              <a:ext cx="413896" cy="369332"/>
            </a:xfrm>
            <a:prstGeom prst="rect">
              <a:avLst/>
            </a:prstGeom>
          </p:spPr>
          <p:txBody>
            <a:bodyPr wrap="none">
              <a:spAutoFit/>
            </a:bodyPr>
            <a:lstStyle/>
            <a:p>
              <a:r>
                <a:rPr lang="en-US" dirty="0">
                  <a:solidFill>
                    <a:schemeClr val="accent1"/>
                  </a:solidFill>
                </a:rPr>
                <a:t>►</a:t>
              </a:r>
              <a:endParaRPr lang="en-US" dirty="0"/>
            </a:p>
          </p:txBody>
        </p:sp>
      </p:grpSp>
      <p:cxnSp>
        <p:nvCxnSpPr>
          <p:cNvPr id="17" name="Straight Connector 16">
            <a:extLst>
              <a:ext uri="{FF2B5EF4-FFF2-40B4-BE49-F238E27FC236}">
                <a16:creationId xmlns:a16="http://schemas.microsoft.com/office/drawing/2014/main" id="{319F70F3-C982-AE48-A48E-7D8E127E6DDD}"/>
              </a:ext>
            </a:extLst>
          </p:cNvPr>
          <p:cNvCxnSpPr>
            <a:cxnSpLocks/>
          </p:cNvCxnSpPr>
          <p:nvPr/>
        </p:nvCxnSpPr>
        <p:spPr>
          <a:xfrm flipH="1">
            <a:off x="438486" y="5235078"/>
            <a:ext cx="1131502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spTree>
    <p:extLst>
      <p:ext uri="{BB962C8B-B14F-4D97-AF65-F5344CB8AC3E}">
        <p14:creationId xmlns:p14="http://schemas.microsoft.com/office/powerpoint/2010/main" val="275227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7B5568-5623-F04A-8BE7-14C3DAC5A243}"/>
              </a:ext>
            </a:extLst>
          </p:cNvPr>
          <p:cNvSpPr/>
          <p:nvPr/>
        </p:nvSpPr>
        <p:spPr>
          <a:xfrm>
            <a:off x="9158284" y="1361898"/>
            <a:ext cx="2674245" cy="2910065"/>
          </a:xfrm>
          <a:prstGeom prst="rect">
            <a:avLst/>
          </a:prstGeom>
          <a:solidFill>
            <a:srgbClr val="B2E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Shape 1"/>
          <p:cNvSpPr txBox="1"/>
          <p:nvPr/>
        </p:nvSpPr>
        <p:spPr>
          <a:xfrm>
            <a:off x="620575" y="270018"/>
            <a:ext cx="10515240"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Le coût des pertes post-récolte - Nigeria</a:t>
            </a:r>
            <a:endParaRPr lang="en-US" sz="4400" b="0" strike="noStrike" spc="-1" dirty="0">
              <a:solidFill>
                <a:srgbClr val="333333"/>
              </a:solidFill>
              <a:latin typeface="Calibri"/>
            </a:endParaRPr>
          </a:p>
        </p:txBody>
      </p:sp>
      <p:sp>
        <p:nvSpPr>
          <p:cNvPr id="163" name="TextShape 2"/>
          <p:cNvSpPr txBox="1"/>
          <p:nvPr/>
        </p:nvSpPr>
        <p:spPr>
          <a:xfrm>
            <a:off x="620575" y="1388487"/>
            <a:ext cx="8367231" cy="3069917"/>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En 2020, le Nigeria a perdu </a:t>
            </a:r>
            <a:r>
              <a:rPr lang="en-US" sz="2600" b="1" strike="noStrike" spc="-1" dirty="0">
                <a:solidFill>
                  <a:srgbClr val="333333"/>
                </a:solidFill>
                <a:latin typeface="Calibri" panose="020F0502020204030204" pitchFamily="34" charset="0"/>
                <a:cs typeface="Calibri" panose="020F0502020204030204" pitchFamily="34" charset="0"/>
              </a:rPr>
              <a:t>17,5 % </a:t>
            </a:r>
            <a:r>
              <a:rPr lang="en-US" sz="2600" strike="noStrike" spc="-1" dirty="0">
                <a:solidFill>
                  <a:srgbClr val="333333"/>
                </a:solidFill>
                <a:latin typeface="Calibri Light" panose="020F0302020204030204" pitchFamily="34" charset="0"/>
                <a:cs typeface="Calibri Light" panose="020F0302020204030204" pitchFamily="34" charset="0"/>
              </a:rPr>
              <a:t>de </a:t>
            </a:r>
            <a:r>
              <a:rPr lang="en-US" sz="2600" strike="noStrike" spc="-1" dirty="0" err="1">
                <a:solidFill>
                  <a:srgbClr val="333333"/>
                </a:solidFill>
                <a:latin typeface="Calibri Light" panose="020F0302020204030204" pitchFamily="34" charset="0"/>
                <a:cs typeface="Calibri Light" panose="020F0302020204030204" pitchFamily="34" charset="0"/>
              </a:rPr>
              <a:t>sa</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récolte</a:t>
            </a:r>
            <a:r>
              <a:rPr lang="en-US" sz="2600" strike="noStrike" spc="-1" dirty="0">
                <a:solidFill>
                  <a:srgbClr val="333333"/>
                </a:solidFill>
                <a:latin typeface="Calibri Light" panose="020F0302020204030204" pitchFamily="34" charset="0"/>
                <a:cs typeface="Calibri Light" panose="020F0302020204030204" pitchFamily="34" charset="0"/>
              </a:rPr>
              <a:t> de </a:t>
            </a:r>
            <a:r>
              <a:rPr lang="en-US" sz="2600" strike="noStrike" spc="-1" dirty="0" err="1">
                <a:solidFill>
                  <a:srgbClr val="333333"/>
                </a:solidFill>
                <a:latin typeface="Calibri Light" panose="020F0302020204030204" pitchFamily="34" charset="0"/>
                <a:cs typeface="Calibri Light" panose="020F0302020204030204" pitchFamily="34" charset="0"/>
              </a:rPr>
              <a:t>maïs</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soit</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b="1" strike="noStrike" spc="-1" dirty="0" err="1">
                <a:solidFill>
                  <a:srgbClr val="333333"/>
                </a:solidFill>
                <a:latin typeface="Calibri" panose="020F0502020204030204" pitchFamily="34" charset="0"/>
                <a:cs typeface="Calibri" panose="020F0502020204030204" pitchFamily="34" charset="0"/>
              </a:rPr>
              <a:t>une</a:t>
            </a:r>
            <a:r>
              <a:rPr lang="en-US" sz="2600" b="1" strike="noStrike" spc="-1" dirty="0">
                <a:solidFill>
                  <a:srgbClr val="333333"/>
                </a:solidFill>
                <a:latin typeface="Calibri" panose="020F0502020204030204" pitchFamily="34" charset="0"/>
                <a:cs typeface="Calibri" panose="020F0502020204030204" pitchFamily="34" charset="0"/>
              </a:rPr>
              <a:t> </a:t>
            </a:r>
            <a:r>
              <a:rPr lang="en-US" sz="2600" b="1" strike="noStrike" spc="-1" dirty="0" err="1">
                <a:solidFill>
                  <a:srgbClr val="333333"/>
                </a:solidFill>
                <a:latin typeface="Calibri" panose="020F0502020204030204" pitchFamily="34" charset="0"/>
                <a:cs typeface="Calibri" panose="020F0502020204030204" pitchFamily="34" charset="0"/>
              </a:rPr>
              <a:t>perte</a:t>
            </a:r>
            <a:r>
              <a:rPr lang="en-US" sz="2600" b="1" strike="noStrike" spc="-1" dirty="0">
                <a:solidFill>
                  <a:srgbClr val="333333"/>
                </a:solidFill>
                <a:latin typeface="Calibri" panose="020F0502020204030204" pitchFamily="34" charset="0"/>
                <a:cs typeface="Calibri" panose="020F0502020204030204" pitchFamily="34" charset="0"/>
              </a:rPr>
              <a:t> de 2.174.861 </a:t>
            </a:r>
            <a:r>
              <a:rPr lang="en-US" sz="2600" b="1" strike="noStrike" spc="-1" dirty="0" err="1">
                <a:solidFill>
                  <a:srgbClr val="333333"/>
                </a:solidFill>
                <a:latin typeface="Calibri" panose="020F0502020204030204" pitchFamily="34" charset="0"/>
                <a:cs typeface="Calibri" panose="020F0502020204030204" pitchFamily="34" charset="0"/>
              </a:rPr>
              <a:t>tonnes</a:t>
            </a:r>
            <a:r>
              <a:rPr lang="en-US" sz="2600" b="1" strike="noStrike" spc="-1" dirty="0">
                <a:solidFill>
                  <a:srgbClr val="333333"/>
                </a:solidFill>
                <a:latin typeface="Calibri" panose="020F0502020204030204" pitchFamily="34" charset="0"/>
                <a:cs typeface="Calibri" panose="020F0502020204030204" pitchFamily="34" charset="0"/>
              </a:rPr>
              <a:t> </a:t>
            </a:r>
            <a:r>
              <a:rPr lang="en-US" sz="2600" b="1" spc="-1" dirty="0">
                <a:solidFill>
                  <a:srgbClr val="333333"/>
                </a:solidFill>
                <a:latin typeface="Calibri" panose="020F0502020204030204" pitchFamily="34" charset="0"/>
                <a:cs typeface="Calibri" panose="020F0502020204030204" pitchFamily="34" charset="0"/>
              </a:rPr>
              <a:t>de </a:t>
            </a:r>
            <a:r>
              <a:rPr lang="en-US" sz="2600" b="1" spc="-1" dirty="0" err="1">
                <a:solidFill>
                  <a:srgbClr val="333333"/>
                </a:solidFill>
                <a:latin typeface="Calibri" panose="020F0502020204030204" pitchFamily="34" charset="0"/>
                <a:cs typeface="Calibri" panose="020F0502020204030204" pitchFamily="34" charset="0"/>
              </a:rPr>
              <a:t>maïs</a:t>
            </a:r>
            <a:r>
              <a:rPr lang="en-US" sz="2600" strike="noStrike" spc="-1" dirty="0">
                <a:solidFill>
                  <a:srgbClr val="333333"/>
                </a:solidFill>
                <a:latin typeface="Calibri Light" panose="020F0302020204030204" pitchFamily="34" charset="0"/>
                <a:cs typeface="Calibri Light" panose="020F0302020204030204" pitchFamily="34" charset="0"/>
              </a:rPr>
              <a:t>. La majeure </a:t>
            </a:r>
            <a:r>
              <a:rPr lang="en-US" sz="2600" strike="noStrike" spc="-1" dirty="0" err="1">
                <a:solidFill>
                  <a:srgbClr val="333333"/>
                </a:solidFill>
                <a:latin typeface="Calibri Light" panose="020F0302020204030204" pitchFamily="34" charset="0"/>
                <a:cs typeface="Calibri Light" panose="020F0302020204030204" pitchFamily="34" charset="0"/>
              </a:rPr>
              <a:t>partie</a:t>
            </a:r>
            <a:r>
              <a:rPr lang="en-US" sz="2600" strike="noStrike" spc="-1" dirty="0">
                <a:solidFill>
                  <a:srgbClr val="333333"/>
                </a:solidFill>
                <a:latin typeface="Calibri Light" panose="020F0302020204030204" pitchFamily="34" charset="0"/>
                <a:cs typeface="Calibri Light" panose="020F0302020204030204" pitchFamily="34" charset="0"/>
              </a:rPr>
              <a:t> a </a:t>
            </a:r>
            <a:r>
              <a:rPr lang="en-US" sz="2600" strike="noStrike" spc="-1" dirty="0" err="1">
                <a:solidFill>
                  <a:srgbClr val="333333"/>
                </a:solidFill>
                <a:latin typeface="Calibri Light" panose="020F0302020204030204" pitchFamily="34" charset="0"/>
                <a:cs typeface="Calibri Light" panose="020F0302020204030204" pitchFamily="34" charset="0"/>
              </a:rPr>
              <a:t>été</a:t>
            </a:r>
            <a:r>
              <a:rPr lang="en-US" sz="2600" strike="noStrike" spc="-1" dirty="0">
                <a:solidFill>
                  <a:srgbClr val="333333"/>
                </a:solidFill>
                <a:latin typeface="Calibri Light" panose="020F0302020204030204" pitchFamily="34" charset="0"/>
                <a:cs typeface="Calibri Light" panose="020F0302020204030204" pitchFamily="34" charset="0"/>
              </a:rPr>
              <a:t> perdue </a:t>
            </a:r>
            <a:r>
              <a:rPr lang="en-US" sz="2600" strike="noStrike" spc="-1" dirty="0" err="1">
                <a:solidFill>
                  <a:srgbClr val="333333"/>
                </a:solidFill>
                <a:latin typeface="Calibri Light" panose="020F0302020204030204" pitchFamily="34" charset="0"/>
                <a:cs typeface="Calibri Light" panose="020F0302020204030204" pitchFamily="34" charset="0"/>
              </a:rPr>
              <a:t>lors</a:t>
            </a:r>
            <a:r>
              <a:rPr lang="en-US" sz="2600" strike="noStrike" spc="-1" dirty="0">
                <a:solidFill>
                  <a:srgbClr val="333333"/>
                </a:solidFill>
                <a:latin typeface="Calibri Light" panose="020F0302020204030204" pitchFamily="34" charset="0"/>
                <a:cs typeface="Calibri Light" panose="020F0302020204030204" pitchFamily="34" charset="0"/>
              </a:rPr>
              <a:t> de la </a:t>
            </a:r>
            <a:r>
              <a:rPr lang="en-US" sz="2600" strike="noStrike" spc="-1" dirty="0" err="1">
                <a:solidFill>
                  <a:srgbClr val="333333"/>
                </a:solidFill>
                <a:latin typeface="Calibri Light" panose="020F0302020204030204" pitchFamily="34" charset="0"/>
                <a:cs typeface="Calibri Light" panose="020F0302020204030204" pitchFamily="34" charset="0"/>
              </a:rPr>
              <a:t>récolte</a:t>
            </a:r>
            <a:r>
              <a:rPr lang="en-US" sz="2600" strike="noStrike" spc="-1" dirty="0">
                <a:solidFill>
                  <a:srgbClr val="333333"/>
                </a:solidFill>
                <a:latin typeface="Calibri Light" panose="020F0302020204030204" pitchFamily="34" charset="0"/>
                <a:cs typeface="Calibri Light" panose="020F0302020204030204" pitchFamily="34" charset="0"/>
              </a:rPr>
              <a:t> et du stockage dans les ménages. </a:t>
            </a:r>
          </a:p>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La </a:t>
            </a:r>
            <a:r>
              <a:rPr lang="en-US" sz="2600" strike="noStrike" spc="-1" dirty="0" err="1">
                <a:solidFill>
                  <a:srgbClr val="333333"/>
                </a:solidFill>
                <a:latin typeface="Calibri Light" panose="020F0302020204030204" pitchFamily="34" charset="0"/>
                <a:cs typeface="Calibri Light" panose="020F0302020204030204" pitchFamily="34" charset="0"/>
              </a:rPr>
              <a:t>valeur</a:t>
            </a:r>
            <a:r>
              <a:rPr lang="en-US" sz="2600" strike="noStrike" spc="-1" dirty="0">
                <a:solidFill>
                  <a:srgbClr val="333333"/>
                </a:solidFill>
                <a:latin typeface="Calibri Light" panose="020F0302020204030204" pitchFamily="34" charset="0"/>
                <a:cs typeface="Calibri Light" panose="020F0302020204030204" pitchFamily="34" charset="0"/>
              </a:rPr>
              <a:t> des grains perdus </a:t>
            </a:r>
            <a:r>
              <a:rPr lang="en-US" sz="2600" strike="noStrike" spc="-1" dirty="0" err="1">
                <a:solidFill>
                  <a:srgbClr val="333333"/>
                </a:solidFill>
                <a:latin typeface="Calibri Light" panose="020F0302020204030204" pitchFamily="34" charset="0"/>
                <a:cs typeface="Calibri Light" panose="020F0302020204030204" pitchFamily="34" charset="0"/>
              </a:rPr>
              <a:t>s'élève</a:t>
            </a:r>
            <a:r>
              <a:rPr lang="en-US" sz="2600" strike="noStrike" spc="-1" dirty="0">
                <a:solidFill>
                  <a:srgbClr val="333333"/>
                </a:solidFill>
                <a:latin typeface="Calibri Light" panose="020F0302020204030204" pitchFamily="34" charset="0"/>
                <a:cs typeface="Calibri Light" panose="020F0302020204030204" pitchFamily="34" charset="0"/>
              </a:rPr>
              <a:t> à </a:t>
            </a:r>
            <a:r>
              <a:rPr lang="en-US" sz="2600" b="1" strike="noStrike" spc="-1" dirty="0">
                <a:solidFill>
                  <a:srgbClr val="333333"/>
                </a:solidFill>
                <a:latin typeface="Calibri" panose="020F0502020204030204" pitchFamily="34" charset="0"/>
                <a:cs typeface="Calibri" panose="020F0502020204030204" pitchFamily="34" charset="0"/>
              </a:rPr>
              <a:t>919 </a:t>
            </a:r>
            <a:r>
              <a:rPr lang="en-US" sz="2600" b="1" spc="-1" dirty="0">
                <a:solidFill>
                  <a:srgbClr val="333333"/>
                </a:solidFill>
                <a:latin typeface="Calibri" panose="020F0502020204030204" pitchFamily="34" charset="0"/>
                <a:cs typeface="Calibri" panose="020F0502020204030204" pitchFamily="34" charset="0"/>
              </a:rPr>
              <a:t>millions </a:t>
            </a:r>
            <a:r>
              <a:rPr lang="en-US" sz="2600" b="1" spc="-1" dirty="0" err="1">
                <a:solidFill>
                  <a:srgbClr val="333333"/>
                </a:solidFill>
                <a:latin typeface="Calibri" panose="020F0502020204030204" pitchFamily="34" charset="0"/>
                <a:cs typeface="Calibri" panose="020F0502020204030204" pitchFamily="34" charset="0"/>
              </a:rPr>
              <a:t>d'</a:t>
            </a:r>
            <a:r>
              <a:rPr lang="en-US" sz="2600" b="1" strike="noStrike" spc="-1" dirty="0" err="1">
                <a:solidFill>
                  <a:srgbClr val="333333"/>
                </a:solidFill>
                <a:latin typeface="Calibri" panose="020F0502020204030204" pitchFamily="34" charset="0"/>
                <a:cs typeface="Calibri" panose="020F0502020204030204" pitchFamily="34" charset="0"/>
              </a:rPr>
              <a:t>USD</a:t>
            </a:r>
            <a:r>
              <a:rPr lang="en-US" sz="2600" b="1" strike="noStrike" spc="-1" dirty="0">
                <a:solidFill>
                  <a:srgbClr val="333333"/>
                </a:solidFill>
                <a:latin typeface="Calibri" panose="020F0502020204030204" pitchFamily="34" charset="0"/>
                <a:cs typeface="Calibri" panose="020F0502020204030204" pitchFamily="34" charset="0"/>
              </a:rPr>
              <a:t>. </a:t>
            </a:r>
          </a:p>
          <a:p>
            <a:pPr marL="228600" indent="-228240">
              <a:lnSpc>
                <a:spcPct val="90000"/>
              </a:lnSpc>
              <a:spcBef>
                <a:spcPts val="1001"/>
              </a:spcBef>
              <a:buClr>
                <a:srgbClr val="E58856"/>
              </a:buClr>
              <a:buFont typeface="Arial"/>
              <a:buChar char="•"/>
            </a:pPr>
            <a:r>
              <a:rPr lang="en-US" sz="2600" strike="noStrike" spc="-1" dirty="0" err="1">
                <a:solidFill>
                  <a:srgbClr val="333333"/>
                </a:solidFill>
                <a:latin typeface="Calibri Light" panose="020F0302020204030204" pitchFamily="34" charset="0"/>
                <a:cs typeface="Calibri Light" panose="020F0302020204030204" pitchFamily="34" charset="0"/>
              </a:rPr>
              <a:t>Cela</a:t>
            </a:r>
            <a:r>
              <a:rPr lang="en-US" sz="2600" strike="noStrike" spc="-1" dirty="0">
                <a:solidFill>
                  <a:srgbClr val="333333"/>
                </a:solidFill>
                <a:latin typeface="Calibri Light" panose="020F0302020204030204" pitchFamily="34" charset="0"/>
                <a:cs typeface="Calibri Light" panose="020F0302020204030204" pitchFamily="34" charset="0"/>
              </a:rPr>
              <a:t> a </a:t>
            </a:r>
            <a:r>
              <a:rPr lang="en-US" sz="2600" strike="noStrike" spc="-1" dirty="0" err="1">
                <a:solidFill>
                  <a:srgbClr val="333333"/>
                </a:solidFill>
                <a:latin typeface="Calibri Light" panose="020F0302020204030204" pitchFamily="34" charset="0"/>
                <a:cs typeface="Calibri Light" panose="020F0302020204030204" pitchFamily="34" charset="0"/>
              </a:rPr>
              <a:t>entraîné</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une</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perte</a:t>
            </a:r>
            <a:r>
              <a:rPr lang="en-US" sz="2600" strike="noStrike" spc="-1" dirty="0">
                <a:solidFill>
                  <a:srgbClr val="333333"/>
                </a:solidFill>
                <a:latin typeface="Calibri Light" panose="020F0302020204030204" pitchFamily="34" charset="0"/>
                <a:cs typeface="Calibri Light" panose="020F0302020204030204" pitchFamily="34" charset="0"/>
              </a:rPr>
              <a:t> des </a:t>
            </a:r>
            <a:r>
              <a:rPr lang="en-US" sz="2600" strike="noStrike" spc="-1" dirty="0" err="1">
                <a:solidFill>
                  <a:srgbClr val="333333"/>
                </a:solidFill>
                <a:latin typeface="Calibri Light" panose="020F0302020204030204" pitchFamily="34" charset="0"/>
                <a:cs typeface="Calibri Light" panose="020F0302020204030204" pitchFamily="34" charset="0"/>
              </a:rPr>
              <a:t>besoins</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annuels</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en</a:t>
            </a:r>
            <a:r>
              <a:rPr lang="en-US" sz="2600" strike="noStrike" spc="-1" dirty="0">
                <a:solidFill>
                  <a:srgbClr val="333333"/>
                </a:solidFill>
                <a:latin typeface="Calibri Light" panose="020F0302020204030204" pitchFamily="34" charset="0"/>
                <a:cs typeface="Calibri Light" panose="020F0302020204030204" pitchFamily="34" charset="0"/>
              </a:rPr>
              <a:t> fer de </a:t>
            </a:r>
            <a:r>
              <a:rPr lang="en-US" sz="2600" b="1" strike="noStrike" spc="-1" dirty="0">
                <a:solidFill>
                  <a:srgbClr val="333333"/>
                </a:solidFill>
                <a:latin typeface="Calibri" panose="020F0502020204030204" pitchFamily="34" charset="0"/>
                <a:cs typeface="Calibri" panose="020F0502020204030204" pitchFamily="34" charset="0"/>
              </a:rPr>
              <a:t>13 millions de femmes </a:t>
            </a:r>
            <a:r>
              <a:rPr lang="en-US" sz="2600" b="1" strike="noStrike" spc="-1" dirty="0" err="1">
                <a:solidFill>
                  <a:srgbClr val="333333"/>
                </a:solidFill>
                <a:latin typeface="Calibri" panose="020F0502020204030204" pitchFamily="34" charset="0"/>
                <a:cs typeface="Calibri" panose="020F0502020204030204" pitchFamily="34" charset="0"/>
              </a:rPr>
              <a:t>en</a:t>
            </a:r>
            <a:r>
              <a:rPr lang="en-US" sz="2600" b="1" strike="noStrike" spc="-1" dirty="0">
                <a:solidFill>
                  <a:srgbClr val="333333"/>
                </a:solidFill>
                <a:latin typeface="Calibri" panose="020F0502020204030204" pitchFamily="34" charset="0"/>
                <a:cs typeface="Calibri" panose="020F0502020204030204" pitchFamily="34" charset="0"/>
              </a:rPr>
              <a:t> </a:t>
            </a:r>
            <a:r>
              <a:rPr lang="en-US" sz="2600" b="1" strike="noStrike" spc="-1" dirty="0" err="1">
                <a:solidFill>
                  <a:srgbClr val="333333"/>
                </a:solidFill>
                <a:latin typeface="Calibri" panose="020F0502020204030204" pitchFamily="34" charset="0"/>
                <a:cs typeface="Calibri" panose="020F0502020204030204" pitchFamily="34" charset="0"/>
              </a:rPr>
              <a:t>âge</a:t>
            </a:r>
            <a:r>
              <a:rPr lang="en-US" sz="2600" b="1" strike="noStrike" spc="-1" dirty="0">
                <a:solidFill>
                  <a:srgbClr val="333333"/>
                </a:solidFill>
                <a:latin typeface="Calibri" panose="020F0502020204030204" pitchFamily="34" charset="0"/>
                <a:cs typeface="Calibri" panose="020F0502020204030204" pitchFamily="34" charset="0"/>
              </a:rPr>
              <a:t> de </a:t>
            </a:r>
            <a:r>
              <a:rPr lang="en-US" sz="2600" b="1" strike="noStrike" spc="-1" dirty="0" err="1">
                <a:solidFill>
                  <a:srgbClr val="333333"/>
                </a:solidFill>
                <a:latin typeface="Calibri" panose="020F0502020204030204" pitchFamily="34" charset="0"/>
                <a:cs typeface="Calibri" panose="020F0502020204030204" pitchFamily="34" charset="0"/>
              </a:rPr>
              <a:t>procréer</a:t>
            </a:r>
            <a:r>
              <a:rPr lang="en-US" sz="2600" b="1" strike="noStrike" spc="-1" dirty="0">
                <a:solidFill>
                  <a:srgbClr val="333333"/>
                </a:solidFill>
                <a:latin typeface="Calibri" panose="020F0502020204030204" pitchFamily="34" charset="0"/>
                <a:cs typeface="Calibri" panose="020F0502020204030204" pitchFamily="34" charset="0"/>
              </a:rPr>
              <a:t> </a:t>
            </a:r>
            <a:r>
              <a:rPr lang="en-US" sz="2600" strike="noStrike" spc="-1" dirty="0">
                <a:solidFill>
                  <a:srgbClr val="333333"/>
                </a:solidFill>
                <a:latin typeface="Calibri Light" panose="020F0302020204030204" pitchFamily="34" charset="0"/>
                <a:cs typeface="Calibri Light" panose="020F0302020204030204" pitchFamily="34" charset="0"/>
              </a:rPr>
              <a:t>et des </a:t>
            </a:r>
            <a:r>
              <a:rPr lang="en-US" sz="2600" strike="noStrike" spc="-1" dirty="0" err="1">
                <a:solidFill>
                  <a:srgbClr val="333333"/>
                </a:solidFill>
                <a:latin typeface="Calibri Light" panose="020F0302020204030204" pitchFamily="34" charset="0"/>
                <a:cs typeface="Calibri Light" panose="020F0302020204030204" pitchFamily="34" charset="0"/>
              </a:rPr>
              <a:t>besoins</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en</a:t>
            </a:r>
            <a:r>
              <a:rPr lang="en-US" sz="2600" strike="noStrike" spc="-1" dirty="0">
                <a:solidFill>
                  <a:srgbClr val="333333"/>
                </a:solidFill>
                <a:latin typeface="Calibri Light" panose="020F0302020204030204" pitchFamily="34" charset="0"/>
                <a:cs typeface="Calibri Light" panose="020F0302020204030204" pitchFamily="34" charset="0"/>
              </a:rPr>
              <a:t> </a:t>
            </a:r>
            <a:r>
              <a:rPr lang="en-US" sz="2600" strike="noStrike" spc="-1" dirty="0" err="1">
                <a:solidFill>
                  <a:srgbClr val="333333"/>
                </a:solidFill>
                <a:latin typeface="Calibri Light" panose="020F0302020204030204" pitchFamily="34" charset="0"/>
                <a:cs typeface="Calibri Light" panose="020F0302020204030204" pitchFamily="34" charset="0"/>
              </a:rPr>
              <a:t>protéines</a:t>
            </a:r>
            <a:r>
              <a:rPr lang="en-US" sz="2600" strike="noStrike" spc="-1" dirty="0">
                <a:solidFill>
                  <a:srgbClr val="333333"/>
                </a:solidFill>
                <a:latin typeface="Calibri Light" panose="020F0302020204030204" pitchFamily="34" charset="0"/>
                <a:cs typeface="Calibri Light" panose="020F0302020204030204" pitchFamily="34" charset="0"/>
              </a:rPr>
              <a:t> de </a:t>
            </a:r>
            <a:r>
              <a:rPr lang="en-US" sz="2600" b="1" strike="noStrike" spc="-1" dirty="0">
                <a:solidFill>
                  <a:srgbClr val="333333"/>
                </a:solidFill>
                <a:latin typeface="Calibri" panose="020F0502020204030204" pitchFamily="34" charset="0"/>
                <a:cs typeface="Calibri" panose="020F0502020204030204" pitchFamily="34" charset="0"/>
              </a:rPr>
              <a:t>49 millions </a:t>
            </a:r>
            <a:r>
              <a:rPr lang="en-US" sz="2600" b="1" strike="noStrike" spc="-1" dirty="0" err="1">
                <a:solidFill>
                  <a:srgbClr val="333333"/>
                </a:solidFill>
                <a:latin typeface="Calibri" panose="020F0502020204030204" pitchFamily="34" charset="0"/>
                <a:cs typeface="Calibri" panose="020F0502020204030204" pitchFamily="34" charset="0"/>
              </a:rPr>
              <a:t>d'enfants</a:t>
            </a:r>
            <a:r>
              <a:rPr lang="en-US" sz="2600" b="1" strike="noStrike" spc="-1" dirty="0">
                <a:solidFill>
                  <a:srgbClr val="333333"/>
                </a:solidFill>
                <a:latin typeface="Calibri" panose="020F0502020204030204" pitchFamily="34" charset="0"/>
                <a:cs typeface="Calibri" panose="020F0502020204030204" pitchFamily="34" charset="0"/>
              </a:rPr>
              <a:t> de </a:t>
            </a:r>
            <a:r>
              <a:rPr lang="en-US" sz="2600" b="1" strike="noStrike" spc="-1" dirty="0" err="1">
                <a:solidFill>
                  <a:srgbClr val="333333"/>
                </a:solidFill>
                <a:latin typeface="Calibri" panose="020F0502020204030204" pitchFamily="34" charset="0"/>
                <a:cs typeface="Calibri" panose="020F0502020204030204" pitchFamily="34" charset="0"/>
              </a:rPr>
              <a:t>moins</a:t>
            </a:r>
            <a:r>
              <a:rPr lang="en-US" sz="2600" b="1" strike="noStrike" spc="-1" dirty="0">
                <a:solidFill>
                  <a:srgbClr val="333333"/>
                </a:solidFill>
                <a:latin typeface="Calibri" panose="020F0502020204030204" pitchFamily="34" charset="0"/>
                <a:cs typeface="Calibri" panose="020F0502020204030204" pitchFamily="34" charset="0"/>
              </a:rPr>
              <a:t> </a:t>
            </a:r>
            <a:r>
              <a:rPr lang="en-US" sz="2600" b="1" spc="-1" dirty="0">
                <a:solidFill>
                  <a:srgbClr val="333333"/>
                </a:solidFill>
                <a:latin typeface="Calibri" panose="020F0502020204030204" pitchFamily="34" charset="0"/>
                <a:cs typeface="Calibri" panose="020F0502020204030204" pitchFamily="34" charset="0"/>
              </a:rPr>
              <a:t>de cinq </a:t>
            </a:r>
            <a:r>
              <a:rPr lang="en-US" sz="2600" b="1" spc="-1" dirty="0" err="1">
                <a:solidFill>
                  <a:srgbClr val="333333"/>
                </a:solidFill>
                <a:latin typeface="Calibri" panose="020F0502020204030204" pitchFamily="34" charset="0"/>
                <a:cs typeface="Calibri" panose="020F0502020204030204" pitchFamily="34" charset="0"/>
              </a:rPr>
              <a:t>ans</a:t>
            </a:r>
            <a:r>
              <a:rPr lang="en-US" sz="2600" b="1" spc="-1" dirty="0">
                <a:solidFill>
                  <a:srgbClr val="333333"/>
                </a:solidFill>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EE1DF716-4517-5D45-BF16-9B002CB59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1148" y="1511813"/>
            <a:ext cx="2561187" cy="2583287"/>
          </a:xfrm>
          <a:prstGeom prst="rect">
            <a:avLst/>
          </a:prstGeom>
        </p:spPr>
      </p:pic>
      <p:sp>
        <p:nvSpPr>
          <p:cNvPr id="6" name="TextBox 5">
            <a:extLst>
              <a:ext uri="{FF2B5EF4-FFF2-40B4-BE49-F238E27FC236}">
                <a16:creationId xmlns:a16="http://schemas.microsoft.com/office/drawing/2014/main" id="{3C329FFD-1347-6545-B866-EC705A8B7AFC}"/>
              </a:ext>
            </a:extLst>
          </p:cNvPr>
          <p:cNvSpPr txBox="1"/>
          <p:nvPr/>
        </p:nvSpPr>
        <p:spPr>
          <a:xfrm>
            <a:off x="595984" y="6262674"/>
            <a:ext cx="8611203" cy="338554"/>
          </a:xfrm>
          <a:prstGeom prst="rect">
            <a:avLst/>
          </a:prstGeom>
          <a:noFill/>
        </p:spPr>
        <p:txBody>
          <a:bodyPr wrap="none" rtlCol="0">
            <a:spAutoFit/>
          </a:bodyPr>
          <a:lstStyle/>
          <a:p>
            <a:r>
              <a:rPr lang="en-GB" sz="1600" dirty="0" err="1">
                <a:effectLst/>
                <a:latin typeface="Calibri Light" panose="020F0302020204030204" pitchFamily="34" charset="0"/>
                <a:cs typeface="Calibri Light" panose="020F0302020204030204" pitchFamily="34" charset="0"/>
              </a:rPr>
              <a:t>Quantité</a:t>
            </a:r>
            <a:r>
              <a:rPr lang="en-GB" sz="1600" dirty="0">
                <a:effectLst/>
                <a:latin typeface="Calibri Light" panose="020F0302020204030204" pitchFamily="34" charset="0"/>
                <a:cs typeface="Calibri Light" panose="020F0302020204030204" pitchFamily="34" charset="0"/>
              </a:rPr>
              <a:t> </a:t>
            </a:r>
            <a:r>
              <a:rPr lang="en-GB" sz="1600" dirty="0" err="1">
                <a:effectLst/>
                <a:latin typeface="Calibri Light" panose="020F0302020204030204" pitchFamily="34" charset="0"/>
                <a:cs typeface="Calibri Light" panose="020F0302020204030204" pitchFamily="34" charset="0"/>
              </a:rPr>
              <a:t>produite</a:t>
            </a:r>
            <a:r>
              <a:rPr lang="en-GB" sz="1600" dirty="0">
                <a:effectLst/>
                <a:latin typeface="Calibri Light" panose="020F0302020204030204" pitchFamily="34" charset="0"/>
                <a:cs typeface="Calibri Light" panose="020F0302020204030204" pitchFamily="34" charset="0"/>
              </a:rPr>
              <a:t> et estimations des pertes post-récolte du maïs au Nigeria en 2020, source </a:t>
            </a:r>
            <a:r>
              <a:rPr lang="en-GB" sz="1600" dirty="0">
                <a:solidFill>
                  <a:schemeClr val="tx2"/>
                </a:solidFill>
                <a:effectLst/>
                <a:latin typeface="Calibri Light" panose="020F0302020204030204" pitchFamily="34" charset="0"/>
                <a:cs typeface="Calibri Light" panose="020F0302020204030204" pitchFamily="34" charset="0"/>
                <a:hlinkClick r:id="rId4"/>
              </a:rPr>
              <a:t>aphlis.net</a:t>
            </a:r>
            <a:endParaRPr lang="en-GB" sz="1600" dirty="0">
              <a:solidFill>
                <a:schemeClr val="tx2"/>
              </a:solidFill>
              <a:effectLst/>
              <a:latin typeface="Calibri Light" panose="020F0302020204030204" pitchFamily="34" charset="0"/>
              <a:cs typeface="Calibri Light" panose="020F0302020204030204" pitchFamily="34" charset="0"/>
            </a:endParaRPr>
          </a:p>
        </p:txBody>
      </p:sp>
      <p:pic>
        <p:nvPicPr>
          <p:cNvPr id="7" name="Picture 6" descr="A screenshot of a computer&#10;&#10;Description automatically generated with low confidence">
            <a:extLst>
              <a:ext uri="{FF2B5EF4-FFF2-40B4-BE49-F238E27FC236}">
                <a16:creationId xmlns:a16="http://schemas.microsoft.com/office/drawing/2014/main" id="{D8F37C72-A40E-53A1-FBB4-AA939E9CF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75" y="4741085"/>
            <a:ext cx="11362878" cy="1514686"/>
          </a:xfrm>
          <a:prstGeom prst="rect">
            <a:avLst/>
          </a:prstGeom>
        </p:spPr>
      </p:pic>
    </p:spTree>
    <p:extLst>
      <p:ext uri="{BB962C8B-B14F-4D97-AF65-F5344CB8AC3E}">
        <p14:creationId xmlns:p14="http://schemas.microsoft.com/office/powerpoint/2010/main" val="242239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51D1C-A738-B845-92DB-8A20CB9FF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3429000"/>
          </a:xfrm>
          <a:prstGeom prst="rect">
            <a:avLst/>
          </a:prstGeom>
        </p:spPr>
      </p:pic>
      <p:sp>
        <p:nvSpPr>
          <p:cNvPr id="2" name="Footer Placeholder 1">
            <a:extLst>
              <a:ext uri="{FF2B5EF4-FFF2-40B4-BE49-F238E27FC236}">
                <a16:creationId xmlns:a16="http://schemas.microsoft.com/office/drawing/2014/main" id="{BF853A17-E693-214F-9094-5745C06AD97E}"/>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9" name="Rectangle 8">
            <a:extLst>
              <a:ext uri="{FF2B5EF4-FFF2-40B4-BE49-F238E27FC236}">
                <a16:creationId xmlns:a16="http://schemas.microsoft.com/office/drawing/2014/main" id="{726DC47E-66F6-3A49-B0A7-8F6053716D60}"/>
              </a:ext>
            </a:extLst>
          </p:cNvPr>
          <p:cNvSpPr/>
          <p:nvPr/>
        </p:nvSpPr>
        <p:spPr>
          <a:xfrm>
            <a:off x="-1" y="-12129"/>
            <a:ext cx="12192001" cy="3441129"/>
          </a:xfrm>
          <a:prstGeom prst="rect">
            <a:avLst/>
          </a:prstGeom>
          <a:gradFill>
            <a:gsLst>
              <a:gs pos="0">
                <a:schemeClr val="tx2">
                  <a:alpha val="0"/>
                </a:schemeClr>
              </a:gs>
              <a:gs pos="100000">
                <a:schemeClr val="tx2">
                  <a:lumMod val="5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Shape 1">
            <a:extLst>
              <a:ext uri="{FF2B5EF4-FFF2-40B4-BE49-F238E27FC236}">
                <a16:creationId xmlns:a16="http://schemas.microsoft.com/office/drawing/2014/main" id="{2DB13DC4-626B-464B-B761-E1D8AC9D16D4}"/>
              </a:ext>
            </a:extLst>
          </p:cNvPr>
          <p:cNvSpPr txBox="1"/>
          <p:nvPr/>
        </p:nvSpPr>
        <p:spPr>
          <a:xfrm>
            <a:off x="298896" y="109734"/>
            <a:ext cx="9470745" cy="1091880"/>
          </a:xfrm>
          <a:prstGeom prst="rect">
            <a:avLst/>
          </a:prstGeom>
          <a:noFill/>
          <a:ln>
            <a:noFill/>
          </a:ln>
        </p:spPr>
        <p:txBody>
          <a:bodyPr anchor="ctr">
            <a:noAutofit/>
          </a:bodyPr>
          <a:lstStyle/>
          <a:p>
            <a:pPr>
              <a:lnSpc>
                <a:spcPct val="90000"/>
              </a:lnSpc>
            </a:pPr>
            <a:r>
              <a:rPr lang="en-US" sz="4400" b="0" strike="noStrike" spc="-1" dirty="0">
                <a:solidFill>
                  <a:schemeClr val="accent2"/>
                </a:solidFill>
                <a:latin typeface="Calibri Light"/>
              </a:rPr>
              <a:t>La crise persistante des prix alimentaires</a:t>
            </a:r>
          </a:p>
        </p:txBody>
      </p:sp>
      <p:sp>
        <p:nvSpPr>
          <p:cNvPr id="6" name="TextShape 2">
            <a:extLst>
              <a:ext uri="{FF2B5EF4-FFF2-40B4-BE49-F238E27FC236}">
                <a16:creationId xmlns:a16="http://schemas.microsoft.com/office/drawing/2014/main" id="{8A2D16BA-2425-6547-909B-AAEE887BDE89}"/>
              </a:ext>
            </a:extLst>
          </p:cNvPr>
          <p:cNvSpPr txBox="1"/>
          <p:nvPr/>
        </p:nvSpPr>
        <p:spPr>
          <a:xfrm>
            <a:off x="761352" y="1254419"/>
            <a:ext cx="8569058" cy="2174582"/>
          </a:xfrm>
          <a:prstGeom prst="rect">
            <a:avLst/>
          </a:prstGeom>
          <a:noFill/>
          <a:ln>
            <a:noFill/>
          </a:ln>
        </p:spPr>
        <p:txBody>
          <a:bodyPr>
            <a:noAutofit/>
          </a:bodyPr>
          <a:lstStyle/>
          <a:p>
            <a:pPr marL="360">
              <a:lnSpc>
                <a:spcPct val="90000"/>
              </a:lnSpc>
              <a:spcBef>
                <a:spcPts val="1001"/>
              </a:spcBef>
              <a:buClr>
                <a:srgbClr val="E58856"/>
              </a:buClr>
            </a:pPr>
            <a:r>
              <a:rPr lang="en-US" sz="2800" strike="noStrike" spc="-1" dirty="0">
                <a:solidFill>
                  <a:schemeClr val="bg1"/>
                </a:solidFill>
                <a:latin typeface="Calibri Light" panose="020F0302020204030204" pitchFamily="34" charset="0"/>
                <a:cs typeface="Calibri Light" panose="020F0302020204030204" pitchFamily="34" charset="0"/>
              </a:rPr>
              <a:t>Le prix international des </a:t>
            </a:r>
            <a:r>
              <a:rPr lang="en-US" sz="2800" strike="noStrike" spc="-1" dirty="0" err="1">
                <a:solidFill>
                  <a:schemeClr val="bg1"/>
                </a:solidFill>
                <a:latin typeface="Calibri Light" panose="020F0302020204030204" pitchFamily="34" charset="0"/>
                <a:cs typeface="Calibri Light" panose="020F0302020204030204" pitchFamily="34" charset="0"/>
              </a:rPr>
              <a:t>principales</a:t>
            </a:r>
            <a:r>
              <a:rPr lang="en-US" sz="2800" strike="noStrike" spc="-1" dirty="0">
                <a:solidFill>
                  <a:schemeClr val="bg1"/>
                </a:solidFill>
                <a:latin typeface="Calibri Light" panose="020F0302020204030204" pitchFamily="34" charset="0"/>
                <a:cs typeface="Calibri Light" panose="020F0302020204030204" pitchFamily="34" charset="0"/>
              </a:rPr>
              <a:t> cultures </a:t>
            </a:r>
            <a:r>
              <a:rPr lang="en-US" sz="2800" strike="noStrike" spc="-1" dirty="0" err="1">
                <a:solidFill>
                  <a:schemeClr val="bg1"/>
                </a:solidFill>
                <a:latin typeface="Calibri Light" panose="020F0302020204030204" pitchFamily="34" charset="0"/>
                <a:cs typeface="Calibri Light" panose="020F0302020204030204" pitchFamily="34" charset="0"/>
              </a:rPr>
              <a:t>céréalières</a:t>
            </a:r>
            <a:r>
              <a:rPr lang="en-US" sz="2800" strike="noStrike" spc="-1" dirty="0">
                <a:solidFill>
                  <a:schemeClr val="bg1"/>
                </a:solidFill>
                <a:latin typeface="Calibri Light" panose="020F0302020204030204" pitchFamily="34" charset="0"/>
                <a:cs typeface="Calibri Light" panose="020F0302020204030204" pitchFamily="34" charset="0"/>
              </a:rPr>
              <a:t> a </a:t>
            </a:r>
            <a:r>
              <a:rPr lang="en-US" sz="2800" strike="noStrike" spc="-1" dirty="0" err="1">
                <a:solidFill>
                  <a:schemeClr val="bg1"/>
                </a:solidFill>
                <a:latin typeface="Calibri Light" panose="020F0302020204030204" pitchFamily="34" charset="0"/>
                <a:cs typeface="Calibri Light" panose="020F0302020204030204" pitchFamily="34" charset="0"/>
              </a:rPr>
              <a:t>monté</a:t>
            </a:r>
            <a:r>
              <a:rPr lang="en-US" sz="2800" strike="noStrike" spc="-1" dirty="0">
                <a:solidFill>
                  <a:schemeClr val="bg1"/>
                </a:solidFill>
                <a:latin typeface="Calibri Light" panose="020F0302020204030204" pitchFamily="34" charset="0"/>
                <a:cs typeface="Calibri Light" panose="020F0302020204030204" pitchFamily="34" charset="0"/>
              </a:rPr>
              <a:t> en flèche entre 2006 et 2008, provoquant des troubles mondiaux et </a:t>
            </a:r>
            <a:r>
              <a:rPr lang="en-US" sz="2800" b="1" strike="noStrike" spc="-1" dirty="0">
                <a:solidFill>
                  <a:schemeClr val="bg1"/>
                </a:solidFill>
                <a:latin typeface="Calibri" panose="020F0502020204030204" pitchFamily="34" charset="0"/>
                <a:cs typeface="Calibri" panose="020F0502020204030204" pitchFamily="34" charset="0"/>
              </a:rPr>
              <a:t>plongeant 50 millions de personnes dans la </a:t>
            </a:r>
            <a:r>
              <a:rPr lang="en-US" sz="2800" b="1" spc="-1" dirty="0">
                <a:solidFill>
                  <a:schemeClr val="bg1"/>
                </a:solidFill>
                <a:latin typeface="Calibri" panose="020F0502020204030204" pitchFamily="34" charset="0"/>
                <a:cs typeface="Calibri" panose="020F0502020204030204" pitchFamily="34" charset="0"/>
              </a:rPr>
              <a:t>pauvreté</a:t>
            </a:r>
            <a:r>
              <a:rPr lang="en-US" sz="2800" strike="noStrike" spc="-1" dirty="0">
                <a:solidFill>
                  <a:schemeClr val="bg1"/>
                </a:solidFill>
                <a:latin typeface="Calibri Light" panose="020F0302020204030204" pitchFamily="34" charset="0"/>
                <a:cs typeface="Calibri Light" panose="020F0302020204030204" pitchFamily="34" charset="0"/>
              </a:rPr>
              <a:t>. </a:t>
            </a:r>
          </a:p>
        </p:txBody>
      </p:sp>
      <p:sp>
        <p:nvSpPr>
          <p:cNvPr id="7" name="TextShape 2">
            <a:extLst>
              <a:ext uri="{FF2B5EF4-FFF2-40B4-BE49-F238E27FC236}">
                <a16:creationId xmlns:a16="http://schemas.microsoft.com/office/drawing/2014/main" id="{C3A131BF-FE87-6F46-85FB-03BA8E79BFCA}"/>
              </a:ext>
            </a:extLst>
          </p:cNvPr>
          <p:cNvSpPr txBox="1"/>
          <p:nvPr/>
        </p:nvSpPr>
        <p:spPr>
          <a:xfrm>
            <a:off x="427233" y="3545308"/>
            <a:ext cx="11359703" cy="711515"/>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rgbClr val="333333"/>
                </a:solidFill>
                <a:latin typeface="Calibri Light" panose="020F0302020204030204" pitchFamily="34" charset="0"/>
                <a:cs typeface="Calibri Light" panose="020F0302020204030204" pitchFamily="34" charset="0"/>
              </a:rPr>
              <a:t>La crise s'est atténuée après 2008, mais les prix sont restés élevés et </a:t>
            </a:r>
            <a:r>
              <a:rPr lang="en-US" sz="2400" strike="noStrike" spc="-1" dirty="0" err="1">
                <a:solidFill>
                  <a:srgbClr val="333333"/>
                </a:solidFill>
                <a:latin typeface="Calibri Light" panose="020F0302020204030204" pitchFamily="34" charset="0"/>
                <a:cs typeface="Calibri Light" panose="020F0302020204030204" pitchFamily="34" charset="0"/>
              </a:rPr>
              <a:t>instables</a:t>
            </a:r>
            <a:r>
              <a:rPr lang="en-US" sz="2400" strike="noStrike" spc="-1" dirty="0">
                <a:solidFill>
                  <a:srgbClr val="333333"/>
                </a:solidFill>
                <a:latin typeface="Calibri Light" panose="020F0302020204030204" pitchFamily="34" charset="0"/>
                <a:cs typeface="Calibri Light" panose="020F0302020204030204" pitchFamily="34" charset="0"/>
              </a:rPr>
              <a:t> pour les raisons </a:t>
            </a:r>
            <a:r>
              <a:rPr lang="en-US" sz="2400" strike="noStrike" spc="-1" dirty="0" err="1">
                <a:solidFill>
                  <a:srgbClr val="333333"/>
                </a:solidFill>
                <a:latin typeface="Calibri Light" panose="020F0302020204030204" pitchFamily="34" charset="0"/>
                <a:cs typeface="Calibri Light" panose="020F0302020204030204" pitchFamily="34" charset="0"/>
              </a:rPr>
              <a:t>suivantes</a:t>
            </a:r>
            <a:r>
              <a:rPr lang="en-US" sz="2400" strike="noStrike" spc="-1" dirty="0">
                <a:solidFill>
                  <a:srgbClr val="333333"/>
                </a:solidFill>
                <a:latin typeface="Calibri Light" panose="020F0302020204030204" pitchFamily="34" charset="0"/>
                <a:cs typeface="Calibri Light" panose="020F0302020204030204" pitchFamily="34" charset="0"/>
              </a:rPr>
              <a:t> :</a:t>
            </a:r>
          </a:p>
        </p:txBody>
      </p:sp>
      <p:sp>
        <p:nvSpPr>
          <p:cNvPr id="8" name="TextShape 2">
            <a:extLst>
              <a:ext uri="{FF2B5EF4-FFF2-40B4-BE49-F238E27FC236}">
                <a16:creationId xmlns:a16="http://schemas.microsoft.com/office/drawing/2014/main" id="{88DD1264-17CD-814F-8483-E5B7A41DD651}"/>
              </a:ext>
            </a:extLst>
          </p:cNvPr>
          <p:cNvSpPr txBox="1"/>
          <p:nvPr/>
        </p:nvSpPr>
        <p:spPr>
          <a:xfrm>
            <a:off x="396607" y="4341046"/>
            <a:ext cx="11261993" cy="2015474"/>
          </a:xfrm>
          <a:prstGeom prst="rect">
            <a:avLst/>
          </a:prstGeom>
          <a:noFill/>
          <a:ln>
            <a:noFill/>
          </a:ln>
        </p:spPr>
        <p:txBody>
          <a:bodyPr numCol="2">
            <a:noAutofit/>
          </a:bodyPr>
          <a:lstStyle/>
          <a:p>
            <a:pPr marL="343260" indent="-342900">
              <a:lnSpc>
                <a:spcPct val="90000"/>
              </a:lnSpc>
              <a:spcBef>
                <a:spcPts val="1001"/>
              </a:spcBef>
              <a:buClr>
                <a:srgbClr val="E58856"/>
              </a:buClr>
              <a:buFont typeface="Arial" panose="020B0604020202020204" pitchFamily="34" charset="0"/>
              <a:buChar char="•"/>
            </a:pPr>
            <a:r>
              <a:rPr lang="en-US" sz="2400" strike="noStrike" spc="-1" dirty="0" err="1">
                <a:solidFill>
                  <a:srgbClr val="333333"/>
                </a:solidFill>
                <a:latin typeface="Calibri" panose="020F0502020204030204" pitchFamily="34" charset="0"/>
                <a:cs typeface="Calibri" panose="020F0502020204030204" pitchFamily="34" charset="0"/>
              </a:rPr>
              <a:t>pénuries</a:t>
            </a:r>
            <a:r>
              <a:rPr lang="en-US" sz="2400" strike="noStrike" spc="-1" dirty="0">
                <a:solidFill>
                  <a:srgbClr val="333333"/>
                </a:solidFill>
                <a:latin typeface="Calibri" panose="020F0502020204030204" pitchFamily="34" charset="0"/>
                <a:cs typeface="Calibri" panose="020F0502020204030204" pitchFamily="34" charset="0"/>
              </a:rPr>
              <a:t> alimentaires intermittentes</a:t>
            </a:r>
          </a:p>
          <a:p>
            <a:pPr marL="343260" indent="-342900">
              <a:lnSpc>
                <a:spcPct val="90000"/>
              </a:lnSpc>
              <a:spcBef>
                <a:spcPts val="1001"/>
              </a:spcBef>
              <a:buClr>
                <a:srgbClr val="E58856"/>
              </a:buClr>
              <a:buFont typeface="Arial" panose="020B0604020202020204" pitchFamily="34" charset="0"/>
              <a:buChar char="•"/>
            </a:pPr>
            <a:r>
              <a:rPr lang="en-US" sz="2400" strike="noStrike" spc="-1" dirty="0" err="1">
                <a:solidFill>
                  <a:srgbClr val="333333"/>
                </a:solidFill>
                <a:latin typeface="Calibri" panose="020F0502020204030204" pitchFamily="34" charset="0"/>
                <a:cs typeface="Calibri" panose="020F0502020204030204" pitchFamily="34" charset="0"/>
              </a:rPr>
              <a:t>faible</a:t>
            </a:r>
            <a:r>
              <a:rPr lang="en-US" sz="2400" strike="noStrike" spc="-1" dirty="0">
                <a:solidFill>
                  <a:srgbClr val="333333"/>
                </a:solidFill>
                <a:latin typeface="Calibri" panose="020F0502020204030204" pitchFamily="34" charset="0"/>
                <a:cs typeface="Calibri" panose="020F0502020204030204" pitchFamily="34" charset="0"/>
              </a:rPr>
              <a:t> productivité</a:t>
            </a:r>
          </a:p>
          <a:p>
            <a:pPr marL="343260" indent="-342900">
              <a:lnSpc>
                <a:spcPct val="90000"/>
              </a:lnSpc>
              <a:spcBef>
                <a:spcPts val="1001"/>
              </a:spcBef>
              <a:buClr>
                <a:srgbClr val="E58856"/>
              </a:buClr>
              <a:buFont typeface="Arial" panose="020B0604020202020204" pitchFamily="34" charset="0"/>
              <a:buChar char="•"/>
            </a:pPr>
            <a:r>
              <a:rPr lang="en-US" sz="2400" strike="noStrike" spc="-1" dirty="0" err="1">
                <a:solidFill>
                  <a:srgbClr val="333333"/>
                </a:solidFill>
                <a:latin typeface="Calibri" panose="020F0502020204030204" pitchFamily="34" charset="0"/>
                <a:cs typeface="Calibri" panose="020F0502020204030204" pitchFamily="34" charset="0"/>
              </a:rPr>
              <a:t>changement</a:t>
            </a:r>
            <a:r>
              <a:rPr lang="en-US" sz="2400" strike="noStrike" spc="-1" dirty="0">
                <a:solidFill>
                  <a:srgbClr val="333333"/>
                </a:solidFill>
                <a:latin typeface="Calibri" panose="020F0502020204030204" pitchFamily="34" charset="0"/>
                <a:cs typeface="Calibri" panose="020F0502020204030204" pitchFamily="34" charset="0"/>
              </a:rPr>
              <a:t> </a:t>
            </a:r>
            <a:r>
              <a:rPr lang="en-US" sz="2400" strike="noStrike" spc="-1" dirty="0" err="1">
                <a:solidFill>
                  <a:srgbClr val="333333"/>
                </a:solidFill>
                <a:latin typeface="Calibri" panose="020F0502020204030204" pitchFamily="34" charset="0"/>
                <a:cs typeface="Calibri" panose="020F0502020204030204" pitchFamily="34" charset="0"/>
              </a:rPr>
              <a:t>climatique</a:t>
            </a:r>
            <a:endParaRPr lang="en-US" sz="2400" strike="noStrike" spc="-1" dirty="0">
              <a:solidFill>
                <a:srgbClr val="333333"/>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400" strike="noStrike" spc="-1" dirty="0" err="1">
                <a:solidFill>
                  <a:srgbClr val="333333"/>
                </a:solidFill>
                <a:latin typeface="Calibri" panose="020F0502020204030204" pitchFamily="34" charset="0"/>
                <a:cs typeface="Calibri" panose="020F0502020204030204" pitchFamily="34" charset="0"/>
              </a:rPr>
              <a:t>dépendance</a:t>
            </a:r>
            <a:r>
              <a:rPr lang="en-US" sz="2400" strike="noStrike" spc="-1" dirty="0">
                <a:solidFill>
                  <a:srgbClr val="333333"/>
                </a:solidFill>
                <a:latin typeface="Calibri" panose="020F0502020204030204" pitchFamily="34" charset="0"/>
                <a:cs typeface="Calibri" panose="020F0502020204030204" pitchFamily="34" charset="0"/>
              </a:rPr>
              <a:t> de </a:t>
            </a:r>
            <a:r>
              <a:rPr lang="en-US" sz="2400" strike="noStrike" spc="-1" dirty="0" err="1">
                <a:solidFill>
                  <a:srgbClr val="333333"/>
                </a:solidFill>
                <a:latin typeface="Calibri" panose="020F0502020204030204" pitchFamily="34" charset="0"/>
                <a:cs typeface="Calibri" panose="020F0502020204030204" pitchFamily="34" charset="0"/>
              </a:rPr>
              <a:t>l'aide</a:t>
            </a:r>
            <a:r>
              <a:rPr lang="en-US" sz="2400" strike="noStrike" spc="-1" dirty="0">
                <a:solidFill>
                  <a:srgbClr val="333333"/>
                </a:solidFill>
                <a:latin typeface="Calibri" panose="020F0502020204030204" pitchFamily="34" charset="0"/>
                <a:cs typeface="Calibri" panose="020F0502020204030204" pitchFamily="34" charset="0"/>
              </a:rPr>
              <a:t> </a:t>
            </a:r>
            <a:r>
              <a:rPr lang="en-US" sz="2400" strike="noStrike" spc="-1" dirty="0" err="1">
                <a:solidFill>
                  <a:srgbClr val="333333"/>
                </a:solidFill>
                <a:latin typeface="Calibri" panose="020F0502020204030204" pitchFamily="34" charset="0"/>
                <a:cs typeface="Calibri" panose="020F0502020204030204" pitchFamily="34" charset="0"/>
              </a:rPr>
              <a:t>alimentaire</a:t>
            </a:r>
            <a:endParaRPr lang="en-US" sz="2400" spc="-1" dirty="0">
              <a:solidFill>
                <a:srgbClr val="333333"/>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la </a:t>
            </a:r>
            <a:r>
              <a:rPr lang="en-US" sz="2400" strike="noStrike" spc="-1" dirty="0" err="1">
                <a:solidFill>
                  <a:srgbClr val="333333"/>
                </a:solidFill>
                <a:latin typeface="Calibri" panose="020F0502020204030204" pitchFamily="34" charset="0"/>
                <a:cs typeface="Calibri" panose="020F0502020204030204" pitchFamily="34" charset="0"/>
              </a:rPr>
              <a:t>pandémie</a:t>
            </a:r>
            <a:r>
              <a:rPr lang="en-US" sz="2400" strike="noStrike" spc="-1" dirty="0">
                <a:solidFill>
                  <a:srgbClr val="333333"/>
                </a:solidFill>
                <a:latin typeface="Calibri" panose="020F0502020204030204" pitchFamily="34" charset="0"/>
                <a:cs typeface="Calibri" panose="020F0502020204030204" pitchFamily="34" charset="0"/>
              </a:rPr>
              <a:t> de COVID-19</a:t>
            </a:r>
          </a:p>
          <a:p>
            <a:pPr marL="343260" indent="-342900">
              <a:lnSpc>
                <a:spcPct val="90000"/>
              </a:lnSpc>
              <a:spcBef>
                <a:spcPts val="1001"/>
              </a:spcBef>
              <a:buClr>
                <a:srgbClr val="E58856"/>
              </a:buClr>
              <a:buFont typeface="Arial" panose="020B0604020202020204" pitchFamily="34" charset="0"/>
              <a:buChar char="•"/>
            </a:pPr>
            <a:r>
              <a:rPr lang="en-US" sz="2400" spc="-1" dirty="0">
                <a:solidFill>
                  <a:srgbClr val="333333"/>
                </a:solidFill>
                <a:latin typeface="Calibri" panose="020F0502020204030204" pitchFamily="34" charset="0"/>
                <a:cs typeface="Calibri" panose="020F0502020204030204" pitchFamily="34" charset="0"/>
              </a:rPr>
              <a:t>la guerre en Ukraine</a:t>
            </a:r>
            <a:endParaRPr lang="en-US" sz="2400" strike="noStrike" spc="-1" dirty="0">
              <a:solidFill>
                <a:srgbClr val="333333"/>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les pertes post-récolte </a:t>
            </a:r>
          </a:p>
          <a:p>
            <a:pPr marL="343260" indent="-342900">
              <a:lnSpc>
                <a:spcPct val="90000"/>
              </a:lnSpc>
              <a:spcBef>
                <a:spcPts val="1001"/>
              </a:spcBef>
              <a:buClr>
                <a:srgbClr val="E58856"/>
              </a:buClr>
              <a:buFont typeface="Arial" panose="020B0604020202020204" pitchFamily="34" charset="0"/>
              <a:buChar char="•"/>
            </a:pPr>
            <a:endParaRPr lang="en-US" sz="2400" strike="noStrike" spc="-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221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CDF37843-14F5-E74C-BD32-72E5166FDFA6}"/>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r="-837" b="-73"/>
          <a:stretch/>
        </p:blipFill>
        <p:spPr>
          <a:xfrm>
            <a:off x="0" y="0"/>
            <a:ext cx="5040000" cy="6858000"/>
          </a:xfrm>
          <a:prstGeom prst="rect">
            <a:avLst/>
          </a:prstGeom>
        </p:spPr>
      </p:pic>
      <p:sp>
        <p:nvSpPr>
          <p:cNvPr id="166" name="TextShape 1"/>
          <p:cNvSpPr txBox="1"/>
          <p:nvPr/>
        </p:nvSpPr>
        <p:spPr>
          <a:xfrm>
            <a:off x="5200650" y="598680"/>
            <a:ext cx="6152669"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L'avenir de l'alimentation</a:t>
            </a:r>
            <a:endParaRPr lang="en-US" sz="4400" b="0" strike="noStrike" spc="-1" dirty="0">
              <a:solidFill>
                <a:srgbClr val="333333"/>
              </a:solidFill>
              <a:latin typeface="Calibri"/>
            </a:endParaRPr>
          </a:p>
        </p:txBody>
      </p:sp>
      <p:sp>
        <p:nvSpPr>
          <p:cNvPr id="167" name="TextShape 2"/>
          <p:cNvSpPr txBox="1"/>
          <p:nvPr/>
        </p:nvSpPr>
        <p:spPr>
          <a:xfrm>
            <a:off x="5088833" y="1600276"/>
            <a:ext cx="6264486" cy="4619444"/>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La population mondiale pourrait dépasser les 9,7 milliards d'habitants </a:t>
            </a:r>
            <a:r>
              <a:rPr lang="en-US" sz="2600" strike="noStrike" spc="-1" dirty="0" err="1">
                <a:solidFill>
                  <a:srgbClr val="333333"/>
                </a:solidFill>
                <a:latin typeface="Calibri Light" panose="020F0302020204030204" pitchFamily="34" charset="0"/>
                <a:cs typeface="Calibri Light" panose="020F0302020204030204" pitchFamily="34" charset="0"/>
              </a:rPr>
              <a:t>d'ici</a:t>
            </a:r>
            <a:r>
              <a:rPr lang="en-US" sz="2600" strike="noStrike" spc="-1" dirty="0">
                <a:solidFill>
                  <a:srgbClr val="333333"/>
                </a:solidFill>
                <a:latin typeface="Calibri Light" panose="020F0302020204030204" pitchFamily="34" charset="0"/>
                <a:cs typeface="Calibri Light" panose="020F0302020204030204" pitchFamily="34" charset="0"/>
              </a:rPr>
              <a:t>  2050 et culminer à près de </a:t>
            </a:r>
            <a:r>
              <a:rPr lang="en-US" sz="2600" b="1" strike="noStrike" spc="-1" dirty="0">
                <a:solidFill>
                  <a:srgbClr val="333333"/>
                </a:solidFill>
                <a:latin typeface="Calibri" panose="020F0502020204030204" pitchFamily="34" charset="0"/>
                <a:cs typeface="Calibri" panose="020F0502020204030204" pitchFamily="34" charset="0"/>
              </a:rPr>
              <a:t>11 milliards </a:t>
            </a:r>
            <a:r>
              <a:rPr lang="en-US" sz="2600" b="1" strike="noStrike" spc="-1" dirty="0" err="1">
                <a:solidFill>
                  <a:srgbClr val="333333"/>
                </a:solidFill>
                <a:latin typeface="Calibri" panose="020F0502020204030204" pitchFamily="34" charset="0"/>
                <a:cs typeface="Calibri" panose="020F0502020204030204" pitchFamily="34" charset="0"/>
              </a:rPr>
              <a:t>d'ici</a:t>
            </a:r>
            <a:r>
              <a:rPr lang="en-US" sz="2600" b="1" strike="noStrike" spc="-1" dirty="0">
                <a:solidFill>
                  <a:srgbClr val="333333"/>
                </a:solidFill>
                <a:latin typeface="Calibri" panose="020F0502020204030204" pitchFamily="34" charset="0"/>
                <a:cs typeface="Calibri" panose="020F0502020204030204" pitchFamily="34" charset="0"/>
              </a:rPr>
              <a:t> </a:t>
            </a:r>
            <a:r>
              <a:rPr lang="en-US" sz="2600" b="1" spc="-1" dirty="0">
                <a:solidFill>
                  <a:srgbClr val="333333"/>
                </a:solidFill>
                <a:latin typeface="Calibri" panose="020F0502020204030204" pitchFamily="34" charset="0"/>
                <a:cs typeface="Calibri" panose="020F0502020204030204" pitchFamily="34" charset="0"/>
              </a:rPr>
              <a:t>2100</a:t>
            </a:r>
            <a:r>
              <a:rPr lang="en-US" sz="2600" strike="noStrike" spc="-1" dirty="0">
                <a:solidFill>
                  <a:srgbClr val="333333"/>
                </a:solidFill>
                <a:latin typeface="Calibri Light" panose="020F0302020204030204" pitchFamily="34" charset="0"/>
                <a:cs typeface="Calibri Light" panose="020F0302020204030204" pitchFamily="34" charset="0"/>
              </a:rPr>
              <a:t>.     </a:t>
            </a:r>
          </a:p>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La </a:t>
            </a:r>
            <a:r>
              <a:rPr lang="en-US" sz="2600" strike="noStrike" spc="-1" dirty="0" err="1">
                <a:solidFill>
                  <a:srgbClr val="333333"/>
                </a:solidFill>
                <a:latin typeface="Calibri Light" panose="020F0302020204030204" pitchFamily="34" charset="0"/>
                <a:cs typeface="Calibri Light" panose="020F0302020204030204" pitchFamily="34" charset="0"/>
              </a:rPr>
              <a:t>plupart</a:t>
            </a:r>
            <a:r>
              <a:rPr lang="en-US" sz="2600" strike="noStrike" spc="-1" dirty="0">
                <a:solidFill>
                  <a:srgbClr val="333333"/>
                </a:solidFill>
                <a:latin typeface="Calibri Light" panose="020F0302020204030204" pitchFamily="34" charset="0"/>
                <a:cs typeface="Calibri Light" panose="020F0302020204030204" pitchFamily="34" charset="0"/>
              </a:rPr>
              <a:t> de la croissance </a:t>
            </a:r>
            <a:r>
              <a:rPr lang="en-US" sz="2600" strike="noStrike" spc="-1" dirty="0" err="1">
                <a:solidFill>
                  <a:srgbClr val="333333"/>
                </a:solidFill>
                <a:latin typeface="Calibri Light" panose="020F0302020204030204" pitchFamily="34" charset="0"/>
                <a:cs typeface="Calibri Light" panose="020F0302020204030204" pitchFamily="34" charset="0"/>
              </a:rPr>
              <a:t>démographique</a:t>
            </a:r>
            <a:r>
              <a:rPr lang="en-US" sz="2600" strike="noStrike" spc="-1" dirty="0">
                <a:solidFill>
                  <a:srgbClr val="333333"/>
                </a:solidFill>
                <a:latin typeface="Calibri Light" panose="020F0302020204030204" pitchFamily="34" charset="0"/>
                <a:cs typeface="Calibri Light" panose="020F0302020204030204" pitchFamily="34" charset="0"/>
              </a:rPr>
              <a:t> aura lieu dans les </a:t>
            </a:r>
            <a:r>
              <a:rPr lang="en-US" sz="2600" b="1" strike="noStrike" spc="-1" dirty="0">
                <a:solidFill>
                  <a:srgbClr val="333333"/>
                </a:solidFill>
                <a:latin typeface="Calibri" panose="020F0502020204030204" pitchFamily="34" charset="0"/>
                <a:cs typeface="Calibri" panose="020F0502020204030204" pitchFamily="34" charset="0"/>
              </a:rPr>
              <a:t>pays à faible revenu</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70 % de la population africaine sera urbaine</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La production alimentaire devra augmenter de 60 %.</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80 % </a:t>
            </a:r>
            <a:r>
              <a:rPr lang="en-US" sz="2600" strike="noStrike" spc="-1" dirty="0">
                <a:solidFill>
                  <a:srgbClr val="333333"/>
                </a:solidFill>
                <a:latin typeface="Calibri Light" panose="020F0302020204030204" pitchFamily="34" charset="0"/>
                <a:cs typeface="Calibri Light" panose="020F0302020204030204" pitchFamily="34" charset="0"/>
              </a:rPr>
              <a:t>de </a:t>
            </a:r>
            <a:r>
              <a:rPr lang="en-US" sz="2600" strike="noStrike" spc="-1" dirty="0" err="1">
                <a:solidFill>
                  <a:srgbClr val="333333"/>
                </a:solidFill>
                <a:latin typeface="Calibri Light" panose="020F0302020204030204" pitchFamily="34" charset="0"/>
                <a:cs typeface="Calibri Light" panose="020F0302020204030204" pitchFamily="34" charset="0"/>
              </a:rPr>
              <a:t>l’augmentation</a:t>
            </a:r>
            <a:r>
              <a:rPr lang="en-US" sz="2600" strike="noStrike" spc="-1" dirty="0">
                <a:solidFill>
                  <a:srgbClr val="333333"/>
                </a:solidFill>
                <a:latin typeface="Calibri Light" panose="020F0302020204030204" pitchFamily="34" charset="0"/>
                <a:cs typeface="Calibri Light" panose="020F0302020204030204" pitchFamily="34" charset="0"/>
              </a:rPr>
              <a:t> de la production </a:t>
            </a:r>
            <a:r>
              <a:rPr lang="en-US" sz="2600" strike="noStrike" spc="-1" dirty="0" err="1">
                <a:solidFill>
                  <a:srgbClr val="333333"/>
                </a:solidFill>
                <a:latin typeface="Calibri Light" panose="020F0302020204030204" pitchFamily="34" charset="0"/>
                <a:cs typeface="Calibri Light" panose="020F0302020204030204" pitchFamily="34" charset="0"/>
              </a:rPr>
              <a:t>devra</a:t>
            </a:r>
            <a:r>
              <a:rPr lang="en-US" sz="2600" strike="noStrike" spc="-1" dirty="0">
                <a:solidFill>
                  <a:srgbClr val="333333"/>
                </a:solidFill>
                <a:latin typeface="Calibri Light" panose="020F0302020204030204" pitchFamily="34" charset="0"/>
                <a:cs typeface="Calibri Light" panose="020F0302020204030204" pitchFamily="34" charset="0"/>
              </a:rPr>
              <a:t> provenir de l'</a:t>
            </a:r>
            <a:r>
              <a:rPr lang="en-US" sz="2600" b="1" strike="noStrike" spc="-1" dirty="0">
                <a:solidFill>
                  <a:srgbClr val="333333"/>
                </a:solidFill>
                <a:latin typeface="Calibri" panose="020F0502020204030204" pitchFamily="34" charset="0"/>
                <a:cs typeface="Calibri" panose="020F0502020204030204" pitchFamily="34" charset="0"/>
              </a:rPr>
              <a:t>intensification</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6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600" strike="noStrike" spc="-1" dirty="0">
              <a:solidFill>
                <a:srgbClr val="333333"/>
              </a:solidFill>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EBA1DF02-DC9A-514F-A05C-CA81E0BB70DB}"/>
              </a:ext>
            </a:extLst>
          </p:cNvPr>
          <p:cNvGrpSpPr/>
          <p:nvPr/>
        </p:nvGrpSpPr>
        <p:grpSpPr>
          <a:xfrm>
            <a:off x="-771538" y="1"/>
            <a:ext cx="3071813" cy="6854895"/>
            <a:chOff x="410817" y="1837708"/>
            <a:chExt cx="1769047" cy="4035069"/>
          </a:xfrm>
        </p:grpSpPr>
        <p:sp>
          <p:nvSpPr>
            <p:cNvPr id="4" name="Rectangle 3">
              <a:extLst>
                <a:ext uri="{FF2B5EF4-FFF2-40B4-BE49-F238E27FC236}">
                  <a16:creationId xmlns:a16="http://schemas.microsoft.com/office/drawing/2014/main" id="{3D7ADF6D-FDB2-4E45-990B-03547D68958B}"/>
                </a:ext>
              </a:extLst>
            </p:cNvPr>
            <p:cNvSpPr/>
            <p:nvPr/>
          </p:nvSpPr>
          <p:spPr>
            <a:xfrm>
              <a:off x="853168" y="3414630"/>
              <a:ext cx="885849" cy="245814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latin typeface="Calibri" panose="020F0502020204030204" pitchFamily="34" charset="0"/>
                  <a:cs typeface="Calibri" panose="020F0502020204030204" pitchFamily="34" charset="0"/>
                </a:rPr>
                <a:t>Production alimentaire</a:t>
              </a:r>
            </a:p>
          </p:txBody>
        </p:sp>
        <p:sp>
          <p:nvSpPr>
            <p:cNvPr id="5" name="Up Arrow 4">
              <a:extLst>
                <a:ext uri="{FF2B5EF4-FFF2-40B4-BE49-F238E27FC236}">
                  <a16:creationId xmlns:a16="http://schemas.microsoft.com/office/drawing/2014/main" id="{29A39CAC-7AB8-364E-95A7-60E74864B413}"/>
                </a:ext>
              </a:extLst>
            </p:cNvPr>
            <p:cNvSpPr/>
            <p:nvPr/>
          </p:nvSpPr>
          <p:spPr>
            <a:xfrm>
              <a:off x="410817" y="1837708"/>
              <a:ext cx="1769047" cy="1671418"/>
            </a:xfrm>
            <a:prstGeom prst="upArrow">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t>Augmentation nécessaire</a:t>
              </a:r>
            </a:p>
          </p:txBody>
        </p:sp>
      </p:grpSp>
      <p:sp>
        <p:nvSpPr>
          <p:cNvPr id="9" name="Footer Placeholder 1">
            <a:extLst>
              <a:ext uri="{FF2B5EF4-FFF2-40B4-BE49-F238E27FC236}">
                <a16:creationId xmlns:a16="http://schemas.microsoft.com/office/drawing/2014/main" id="{B2384D8E-F704-D84D-BA51-B838D0F50660}"/>
              </a:ext>
            </a:extLst>
          </p:cNvPr>
          <p:cNvSpPr txBox="1">
            <a:spLocks/>
          </p:cNvSpPr>
          <p:nvPr/>
        </p:nvSpPr>
        <p:spPr>
          <a:xfrm>
            <a:off x="5388122"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1773347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6806</Words>
  <Application>Microsoft Office PowerPoint</Application>
  <PresentationFormat>Widescreen</PresentationFormat>
  <Paragraphs>475</Paragraphs>
  <Slides>30</Slides>
  <Notes>30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Calibri</vt:lpstr>
      <vt:lpstr>Wingdings</vt:lpstr>
      <vt:lpstr>Symbol</vt:lpstr>
      <vt:lpstr>Times New Roman</vt:lpstr>
      <vt:lpstr>Calibri Light</vt:lpstr>
      <vt:lpstr>Liberation Mono</vt:lpstr>
      <vt:lpstr>Office Theme</vt:lpstr>
      <vt:lpstr>Office Theme</vt:lpstr>
      <vt:lpstr>Office Theme</vt:lpstr>
      <vt:lpstr>PowerPoint Presentation</vt:lpstr>
      <vt:lpstr>PowerPoint Presentation</vt:lpstr>
      <vt:lpstr>Pertes post-récolte en Afrique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Comprendre le rôle des femmes est essentiel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APHLIS</dc:title>
  <dc:subject/>
  <dc:creator>Ruth Raymond</dc:creator>
  <cp:keywords>, docId:D89F737C9B9FCE809B4ACA22360AC8C1</cp:keywords>
  <dc:description/>
  <cp:lastModifiedBy>K Kilian</cp:lastModifiedBy>
  <cp:revision>150</cp:revision>
  <dcterms:created xsi:type="dcterms:W3CDTF">2022-05-04T12:37:20Z</dcterms:created>
  <dcterms:modified xsi:type="dcterms:W3CDTF">2023-07-03T13:02:51Z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32</vt:i4>
  </property>
</Properties>
</file>